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Lst>
  <p:sldSz cy="5143500" cx="9144000"/>
  <p:notesSz cx="6858000" cy="9144000"/>
  <p:embeddedFontLst>
    <p:embeddedFont>
      <p:font typeface="Roboto"/>
      <p:regular r:id="rId255"/>
      <p:bold r:id="rId256"/>
      <p:italic r:id="rId257"/>
      <p:boldItalic r:id="rId258"/>
    </p:embeddedFont>
    <p:embeddedFont>
      <p:font typeface="Roboto Mono"/>
      <p:regular r:id="rId259"/>
      <p:bold r:id="rId260"/>
      <p:italic r:id="rId261"/>
      <p:boldItalic r:id="rId2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63" roundtripDataSignature="AMtx7mgaVS2Dhf67xVjv9Cz4PgyaN94g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263" Type="http://customschemas.google.com/relationships/presentationmetadata" Target="metadata"/><Relationship Id="rId141" Type="http://schemas.openxmlformats.org/officeDocument/2006/relationships/slide" Target="slides/slide136.xml"/><Relationship Id="rId262" Type="http://schemas.openxmlformats.org/officeDocument/2006/relationships/font" Target="fonts/RobotoMono-boldItalic.fntdata"/><Relationship Id="rId140" Type="http://schemas.openxmlformats.org/officeDocument/2006/relationships/slide" Target="slides/slide135.xml"/><Relationship Id="rId261" Type="http://schemas.openxmlformats.org/officeDocument/2006/relationships/font" Target="fonts/RobotoMono-italic.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obotoMono-bold.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font" Target="fonts/RobotoMono-regular.fntdata"/><Relationship Id="rId137" Type="http://schemas.openxmlformats.org/officeDocument/2006/relationships/slide" Target="slides/slide132.xml"/><Relationship Id="rId258" Type="http://schemas.openxmlformats.org/officeDocument/2006/relationships/font" Target="fonts/Roboto-boldItalic.fntdata"/><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font" Target="fonts/Roboto-italic.fntdata"/><Relationship Id="rId135" Type="http://schemas.openxmlformats.org/officeDocument/2006/relationships/slide" Target="slides/slide130.xml"/><Relationship Id="rId256" Type="http://schemas.openxmlformats.org/officeDocument/2006/relationships/font" Target="fonts/Roboto-bold.fntdata"/><Relationship Id="rId134" Type="http://schemas.openxmlformats.org/officeDocument/2006/relationships/slide" Target="slides/slide129.xml"/><Relationship Id="rId255" Type="http://schemas.openxmlformats.org/officeDocument/2006/relationships/font" Target="fonts/Roboto-regular.fntdata"/><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436f3c00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436f3c00a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a09347d7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1a09347d74_3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9a70a7393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9a70a73938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42824cfa6a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142824cfa6a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437080eff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g1437080eff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9a70a73938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9a70a73938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42824cfa6a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142824cfa6a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9a70a73938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19a70a73938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436f3c00a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g1436f3c00aa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437080eff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g1437080effc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437080eff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g1437080eff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9a70a73938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g19a70a73938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a09347d7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1a09347d74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9a70a7393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19a70a73938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9a70a7393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g19a70a73938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a38b7796a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g1a38b7796aa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a38b7796a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1a38b7796aa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a38b7796a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g1a38b7796aa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9a70a73938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g19a70a73938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9a70a73938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2" name="Google Shape;1382;g19a70a73938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42824cfa6a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142824cfa6a_1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9a70a7393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19a70a73938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9a70a7393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19a70a73938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a1f72d9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a1f72d9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42824cfa6a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g142824cfa6a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9a70a7393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19a70a73938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42824cfa6a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142824cfa6a_1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9a70a73938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3" name="Google Shape;1453;g19a70a73938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a38b779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g1a38b7796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42824cfa6a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g142824cfa6a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a38b7796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g1a38b7796a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a38b7796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1a38b7796a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42824cfa6a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142824cfa6a_1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4388294d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g14388294d8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a1f72d9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9a1f72d9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a38b7796a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g1a38b7796a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437080e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1437080ef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4388294d8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5" name="Google Shape;1555;g14388294d8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23da00a6c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223da00a6c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a38b7796a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g1a38b7796aa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a38b7796a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g1a38b7796a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a38b7796a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4" name="Google Shape;1604;g1a38b7796aa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23da00a6c1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2" name="Google Shape;1612;g223da00a6c1_4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23da00a6c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0" name="Google Shape;1620;g223da00a6c1_4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23da00a6c1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8" name="Google Shape;1628;g223da00a6c1_4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a1f72d9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a1f72d9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3da00a6c1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g223da00a6c1_4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23da00a6c1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g223da00a6c1_4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23da00a6c1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223da00a6c1_4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23da00a6c1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g223da00a6c1_4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23da00a6c1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g223da00a6c1_4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4388294d8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1" name="Google Shape;1681;g14388294d8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a38b7796a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g1a38b7796aa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a38b7796a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g1a38b7796a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a38b7796a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6" name="Google Shape;1716;g1a38b7796aa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1a38b7796a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8" name="Google Shape;1728;g1a38b7796a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a1f72d9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a1f72d9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a38b7796a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0" name="Google Shape;1750;g1a38b7796aa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42824cfa6a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142824cfa6a_1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a38b7796a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g1a38b7796aa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a38b7796a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g1a38b7796aa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a38b7796a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3" name="Google Shape;1793;g1a38b7796aa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fdf99853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1" name="Google Shape;1801;gfdf99853c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a38b7796a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g1a38b7796aa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a38b7796a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g1a38b7796aa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436f3c00a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g1436f3c00aa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1a38b7796a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2" name="Google Shape;1842;g1a38b7796aa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a1f72d98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a1f72d98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437080eff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1" name="Google Shape;1851;g1437080eff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a38b7796a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4" name="Google Shape;1864;g1a38b7796aa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a38b7796a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g1a38b7796aa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42824cfa6a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2" name="Google Shape;1882;g142824cfa6a_1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a38b7796a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6" name="Google Shape;1896;g1a38b7796aa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a38b7796a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5" name="Google Shape;1905;g1a38b7796aa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a38b7796a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3" name="Google Shape;1913;g1a38b7796aa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a38b7796a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g1a38b7796aa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a38b7796aa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g1a38b7796aa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a38b7796a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g1a38b7796aa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a1f72d98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a1f72d98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1a38b7796a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g1a38b7796aa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a38b7796a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2" name="Google Shape;1962;g1a38b7796aa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1a38b7796a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2" name="Google Shape;1982;g1a38b7796aa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14388294d8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0" name="Google Shape;1990;g14388294d86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a38b7796a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1" name="Google Shape;2001;g1a38b7796aa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a38b7796a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9" name="Google Shape;2009;g1a38b7796aa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1a38b7796a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6" name="Google Shape;2026;g1a38b7796aa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142824cfa6a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4" name="Google Shape;2034;g142824cfa6a_1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a38b7796a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1a38b7796aa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1a38b7796aa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2" name="Google Shape;2062;g1a38b7796aa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a1f72d98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9a1f72d98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1a38b7796a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0" name="Google Shape;2070;g1a38b7796aa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14388294d8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8" name="Google Shape;2078;g14388294d86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a38b7796aa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1a38b7796aa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a38b7796aa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0" name="Google Shape;2100;g1a38b7796aa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142824cfa6a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8" name="Google Shape;2108;g142824cfa6a_1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1a38b7796a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0" name="Google Shape;2120;g1a38b7796aa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a38b7796aa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0" name="Google Shape;2130;g1a38b7796aa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42824cfa6a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8" name="Google Shape;2138;g142824cfa6a_1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a38b7796aa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2" name="Google Shape;2152;g1a38b7796aa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a38b7796aa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2" name="Google Shape;2162;g1a38b7796aa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a1f72d98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a1f72d98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142824cfa6a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0" name="Google Shape;2170;g142824cfa6a_1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a38b7796aa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2" name="Google Shape;2182;g1a38b7796aa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4388294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2" name="Google Shape;2192;g14388294d86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1a38b7796aa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g1a38b7796aa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a38b7796a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9" name="Google Shape;2209;g1a38b7796aa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1a38b7796a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7" name="Google Shape;2217;g1a38b7796a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1a38b7796a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5" name="Google Shape;2225;g1a38b7796aa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a38b7796a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8" name="Google Shape;2238;g1a38b7796aa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14388294d8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6" name="Google Shape;2246;g14388294d86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1a38b7796aa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9" name="Google Shape;2259;g1a38b7796aa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c08183f9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1c08183f9c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9a1f72d9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9a1f72d9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a38b7796a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9" name="Google Shape;2269;g1a38b7796aa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1a38b7796aa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g1a38b7796aa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4388294d8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8" name="Google Shape;2288;g14388294d86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4388294d86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g14388294d86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a38b7796aa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9" name="Google Shape;2309;g1a38b7796aa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1a38b7796aa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2" name="Google Shape;2322;g1a38b7796aa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a38b7796a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1" name="Google Shape;2331;g1a38b7796aa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1436f3c00a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9" name="Google Shape;2339;g1436f3c00a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1a38b7796aa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0" name="Google Shape;2350;g1a38b7796aa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1436f3c00a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8" name="Google Shape;2358;g1436f3c00a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a1f72d980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9a1f72d980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437080ef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8" name="Google Shape;2368;g1437080eff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1a38b7796aa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8" name="Google Shape;2378;g1a38b7796aa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1436f3c00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6" name="Google Shape;2386;g1436f3c00aa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a38b7796aa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6" name="Google Shape;2396;g1a38b7796aa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1a38b7796aa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4" name="Google Shape;2414;g1a38b7796aa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1437080eff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2" name="Google Shape;2422;g1437080eff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1a38b7796a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0" name="Google Shape;2430;g1a38b7796aa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226176330f6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3" name="Google Shape;2443;g226176330f6_1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226176330f6_1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1" name="Google Shape;2451;g226176330f6_19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226176330f6_1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1" name="Google Shape;2461;g226176330f6_19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a1f72d98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a1f72d98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226176330f6_1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9" name="Google Shape;2469;g226176330f6_19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1a38b7796a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8" name="Google Shape;2478;g1a38b7796aa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14388294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6" name="Google Shape;2486;g14388294d86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1a38b7796a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9" name="Google Shape;2499;g1a38b7796aa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14388294d8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7" name="Google Shape;2507;g14388294d86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14388294d8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7" name="Google Shape;2517;g14388294d8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4388294d8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7" name="Google Shape;2527;g14388294d86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14388294d8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8" name="Google Shape;2538;g14388294d86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14388294d8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9" name="Google Shape;2549;g14388294d86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14388294d86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0" name="Google Shape;2560;g14388294d86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9a1f72d98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9a1f72d98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14388294d86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1" name="Google Shape;2571;g14388294d86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14388294d86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2" name="Google Shape;2582;g14388294d86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14388294d8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3" name="Google Shape;2593;g14388294d86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4388294d86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4" name="Google Shape;2604;g14388294d86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4388294d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6" name="Google Shape;2616;g14388294d86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4388294d8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7" name="Google Shape;2627;g14388294d86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14388294d8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7" name="Google Shape;2637;g14388294d86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1a38b7796aa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7" name="Google Shape;2647;g1a38b7796aa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14388294d86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5" name="Google Shape;2655;g14388294d86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a38b7796aa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4" name="Google Shape;2664;g1a38b7796aa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9a1f72d98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9a1f72d98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14388294d86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2" name="Google Shape;2672;g14388294d86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14388294d8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1" name="Google Shape;2681;g14388294d86_0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14388294d86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1" name="Google Shape;2691;g14388294d86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14388294d86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2" name="Google Shape;2702;g14388294d86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14388294d86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3" name="Google Shape;2713;g14388294d86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1a38b7796aa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6" name="Google Shape;2726;g1a38b7796aa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2005b71bb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8" name="Google Shape;2738;g2005b71bbd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23297b54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6" name="Google Shape;2746;g223297b54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223297b54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5" name="Google Shape;2755;g223297b547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2005b71bb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4" name="Google Shape;2764;g2005b71bbd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9a1f72d980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9a1f72d980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a1f72d98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a1f72d98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a1f72d98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a1f72d98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9a1f72d98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9a1f72d98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9a1f72d98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9a1f72d980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399887d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0399887d3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a1f72d98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a1f72d98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9a1f72d98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9a1f72d98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a1f72d98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a1f72d9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9a1f72d98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9a1f72d98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9a1f72d9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9a1f72d9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a1f72d98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9a1f72d98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9a1f72d98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9a1f72d98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9a1f72d98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9a1f72d98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42824cfa6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42824cfa6a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87cd8de6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87cd8de6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2824cfa6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42824cfa6a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437080eff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437080eff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9a70a739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9a70a7393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42824cfa6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42824cfa6a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9a70a7393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9a70a73938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9a70a739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9a70a739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7cd8de6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87cd8de6d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9a70a7393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9a70a73938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42824cfa6a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42824cfa6a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9a70a7393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9a70a7393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87cd8de6d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87cd8de6db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2824cfa6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42824cfa6a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42824cfa6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42824cfa6a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9a70a7393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9a70a7393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9a70a7393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19a70a7393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9a70a7393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19a70a73938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42824cfa6a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42824cfa6a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9a70a7393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9a70a7393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9a70a7393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9a70a73938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9a70a7393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9a70a73938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42824cfa6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42824cfa6a_1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9a70a7393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9a70a7393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2824cfa6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42824cfa6a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9a70a7393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9a70a73938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9a70a7393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19a70a7393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42824cfa6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142824cfa6a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9a70a7393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19a70a73938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9a70a7393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19a70a73938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42824cfa6a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142824cfa6a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9a70a7393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9a70a73938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42824cfa6a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42824cfa6a_1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9a70a7393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9a70a73938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9a70a7393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19a70a73938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42824cfa6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42824cfa6a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9a70a7393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19a70a73938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9a70a7393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19a70a73938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9a70a7393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19a70a73938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9a70a7393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9a70a73938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9a70a7393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9a70a73938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42824cfa6a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142824cfa6a_1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42824cfa6a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42824cfa6a_1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42824cfa6a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142824cfa6a_1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42824cfa6a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142824cfa6a_1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9a70a7393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19a70a73938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a09347d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1a09347d74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42824cfa6a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142824cfa6a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437080eff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1437080eff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9a70a7393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19a70a7393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9a70a7393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19a70a73938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42824cfa6a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142824cfa6a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caeb4e30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caeb4e30e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9a70a7393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19a70a73938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9a70a7393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19a70a73938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9a70a7393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19a70a73938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42824cfa6a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142824cfa6a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a09347d7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1a09347d74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9a70a7393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19a70a73938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9a70a7393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19a70a73938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42824cfa6a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142824cfa6a_1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9a70a73938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19a70a73938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42824cfa6a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42824cfa6a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9a70a7393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g19a70a73938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9a70a7393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19a70a73938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42824cfa6a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142824cfa6a_1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9a70a7393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g19a70a73938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9a70a73938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19a70a73938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3" Type="http://schemas.openxmlformats.org/officeDocument/2006/relationships/image" Target="../media/image23.png"/><Relationship Id="rId12"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3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79.png"/><Relationship Id="rId5" Type="http://schemas.openxmlformats.org/officeDocument/2006/relationships/image" Target="../media/image73.png"/><Relationship Id="rId6" Type="http://schemas.openxmlformats.org/officeDocument/2006/relationships/image" Target="../media/image7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72.png"/><Relationship Id="rId5"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phoenixnap.com/glossary/api-server"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 Id="rId4" Type="http://schemas.openxmlformats.org/officeDocument/2006/relationships/image" Target="../media/image9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82.png"/><Relationship Id="rId5" Type="http://schemas.openxmlformats.org/officeDocument/2006/relationships/hyperlink" Target="https://kubernetes.io/docs/concepts/storage/volumes/#hostpath"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png"/><Relationship Id="rId4" Type="http://schemas.openxmlformats.org/officeDocument/2006/relationships/image" Target="../media/image85.png"/><Relationship Id="rId5" Type="http://schemas.openxmlformats.org/officeDocument/2006/relationships/hyperlink" Target="https://kubernetes.io/docs/concepts/architecture/controller/" TargetMode="External"/><Relationship Id="rId6" Type="http://schemas.openxmlformats.org/officeDocument/2006/relationships/hyperlink" Target="https://kubernetes.io/docs/concepts/architecture/controller/"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 Id="rId4" Type="http://schemas.openxmlformats.org/officeDocument/2006/relationships/hyperlink" Target="https://cloud.google.com/kubernetes-engine/docs/concepts/persistent-volumes" TargetMode="External"/><Relationship Id="rId5" Type="http://schemas.openxmlformats.org/officeDocument/2006/relationships/hyperlink" Target="https://cloud.google.com/kubernetes-engine/docs/concepts/persistent-volume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 Id="rId4" Type="http://schemas.openxmlformats.org/officeDocument/2006/relationships/hyperlink" Target="https://kubernetes.io/docs/concepts/workloads/pods/" TargetMode="External"/><Relationship Id="rId5" Type="http://schemas.openxmlformats.org/officeDocument/2006/relationships/hyperlink" Target="https://kubernetes.io/docs/concepts/workloads/pods/" TargetMode="External"/><Relationship Id="rId6" Type="http://schemas.openxmlformats.org/officeDocument/2006/relationships/hyperlink" Target="https://kubernetes.io/docs/concepts/workloads/controllers/deployment/" TargetMode="External"/><Relationship Id="rId7" Type="http://schemas.openxmlformats.org/officeDocument/2006/relationships/hyperlink" Target="https://kubernetes.io/docs/concepts/workloads/controllers/deploymen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 Id="rId4" Type="http://schemas.openxmlformats.org/officeDocument/2006/relationships/hyperlink" Target="https://cloud.netapp.com/blog/kubernetes-persistent-storage-why-where-and-how" TargetMode="External"/><Relationship Id="rId5" Type="http://schemas.openxmlformats.org/officeDocument/2006/relationships/hyperlink" Target="https://cloud.netapp.com/blog/kubernetes-persistent-storage-why-where-and-how"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 Id="rId4" Type="http://schemas.openxmlformats.org/officeDocument/2006/relationships/hyperlink" Target="https://kubernetes.io/blog/2016/12/statefulset-run-scale-stateful-applications-in-kubernetes/" TargetMode="External"/><Relationship Id="rId5" Type="http://schemas.openxmlformats.org/officeDocument/2006/relationships/hyperlink" Target="https://kubernetes.io/blog/2016/12/statefulset-run-scale-stateful-applications-in-kubernetes/"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image" Target="../media/image1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 Id="rId4" Type="http://schemas.openxmlformats.org/officeDocument/2006/relationships/image" Target="../media/image1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 Id="rId4" Type="http://schemas.openxmlformats.org/officeDocument/2006/relationships/image" Target="../media/image1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 Id="rId4" Type="http://schemas.openxmlformats.org/officeDocument/2006/relationships/image" Target="../media/image1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 Id="rId4" Type="http://schemas.openxmlformats.org/officeDocument/2006/relationships/image" Target="../media/image1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image" Target="../media/image10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hyperlink" Target="https://kubernetes.io/docs/concepts/containers/" TargetMode="External"/><Relationship Id="rId5" Type="http://schemas.openxmlformats.org/officeDocument/2006/relationships/hyperlink" Target="https://kubernetes.io/docs/concepts/containers/" TargetMode="External"/><Relationship Id="rId6" Type="http://schemas.openxmlformats.org/officeDocument/2006/relationships/image" Target="../media/image87.png"/><Relationship Id="rId7" Type="http://schemas.openxmlformats.org/officeDocument/2006/relationships/image" Target="../media/image9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10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 Id="rId4" Type="http://schemas.openxmlformats.org/officeDocument/2006/relationships/hyperlink" Target="https://kubernetes.io/docs/tasks/run-application/configure-pdb/" TargetMode="External"/><Relationship Id="rId5" Type="http://schemas.openxmlformats.org/officeDocument/2006/relationships/hyperlink" Target="https://kubernetes.io/docs/tasks/run-application/configure-pdb/" TargetMode="External"/><Relationship Id="rId6" Type="http://schemas.openxmlformats.org/officeDocument/2006/relationships/hyperlink" Target="https://sre.google/workbook/alerting-on-slos/#low-traffic-services-and-error-budget-alerting" TargetMode="External"/><Relationship Id="rId7" Type="http://schemas.openxmlformats.org/officeDocument/2006/relationships/hyperlink" Target="https://sre.google/workbook/alerting-on-slos/#low-traffic-services-and-error-budget-alerting" TargetMode="External"/><Relationship Id="rId8" Type="http://schemas.openxmlformats.org/officeDocument/2006/relationships/image" Target="../media/image8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 Id="rId4" Type="http://schemas.openxmlformats.org/officeDocument/2006/relationships/image" Target="../media/image12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 Id="rId4" Type="http://schemas.openxmlformats.org/officeDocument/2006/relationships/image" Target="../media/image158.png"/><Relationship Id="rId5" Type="http://schemas.openxmlformats.org/officeDocument/2006/relationships/image" Target="../media/image1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94.png"/><Relationship Id="rId5" Type="http://schemas.openxmlformats.org/officeDocument/2006/relationships/image" Target="../media/image15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1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159.png"/><Relationship Id="rId5" Type="http://schemas.openxmlformats.org/officeDocument/2006/relationships/image" Target="../media/image10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 Id="rId4" Type="http://schemas.openxmlformats.org/officeDocument/2006/relationships/image" Target="../media/image1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2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 Id="rId4" Type="http://schemas.openxmlformats.org/officeDocument/2006/relationships/hyperlink" Target="https://kubernetes.io/docs/concepts/configuration/secret/" TargetMode="External"/><Relationship Id="rId5" Type="http://schemas.openxmlformats.org/officeDocument/2006/relationships/hyperlink" Target="https://kubernetes.io/docs/concepts/configuration/secret/"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 Id="rId4" Type="http://schemas.openxmlformats.org/officeDocument/2006/relationships/image" Target="../media/image10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 Id="rId4" Type="http://schemas.openxmlformats.org/officeDocument/2006/relationships/image" Target="../media/image10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2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10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 Id="rId4" Type="http://schemas.openxmlformats.org/officeDocument/2006/relationships/image" Target="../media/image10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10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 Id="rId4" Type="http://schemas.openxmlformats.org/officeDocument/2006/relationships/image" Target="../media/image11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 Id="rId4" Type="http://schemas.openxmlformats.org/officeDocument/2006/relationships/image" Target="../media/image13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 Id="rId4" Type="http://schemas.openxmlformats.org/officeDocument/2006/relationships/image" Target="../media/image11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 Id="rId4" Type="http://schemas.openxmlformats.org/officeDocument/2006/relationships/image" Target="../media/image15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3.png"/><Relationship Id="rId4" Type="http://schemas.openxmlformats.org/officeDocument/2006/relationships/image" Target="../media/image11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3.png"/><Relationship Id="rId4" Type="http://schemas.openxmlformats.org/officeDocument/2006/relationships/image" Target="../media/image138.png"/><Relationship Id="rId5" Type="http://schemas.openxmlformats.org/officeDocument/2006/relationships/image" Target="../media/image1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3.png"/><Relationship Id="rId4" Type="http://schemas.openxmlformats.org/officeDocument/2006/relationships/image" Target="../media/image11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3.png"/><Relationship Id="rId4" Type="http://schemas.openxmlformats.org/officeDocument/2006/relationships/image" Target="../media/image15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3.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3.png"/><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3.png"/><Relationship Id="rId4" Type="http://schemas.openxmlformats.org/officeDocument/2006/relationships/image" Target="../media/image11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png"/><Relationship Id="rId4" Type="http://schemas.openxmlformats.org/officeDocument/2006/relationships/image" Target="../media/image121.png"/><Relationship Id="rId5" Type="http://schemas.openxmlformats.org/officeDocument/2006/relationships/image" Target="../media/image12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 Id="rId4" Type="http://schemas.openxmlformats.org/officeDocument/2006/relationships/hyperlink" Target="https://www.containiq.com/post/kubernetes-secrets" TargetMode="External"/><Relationship Id="rId5" Type="http://schemas.openxmlformats.org/officeDocument/2006/relationships/hyperlink" Target="https://www.containiq.com/post/kubernetes-secrets"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3.png"/><Relationship Id="rId4" Type="http://schemas.openxmlformats.org/officeDocument/2006/relationships/image" Target="../media/image12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3.png"/><Relationship Id="rId4" Type="http://schemas.openxmlformats.org/officeDocument/2006/relationships/image" Target="../media/image13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3.png"/><Relationship Id="rId4" Type="http://schemas.openxmlformats.org/officeDocument/2006/relationships/image" Target="../media/image12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3.png"/><Relationship Id="rId4" Type="http://schemas.openxmlformats.org/officeDocument/2006/relationships/image" Target="../media/image12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3.png"/><Relationship Id="rId4" Type="http://schemas.openxmlformats.org/officeDocument/2006/relationships/image" Target="../media/image13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3.png"/><Relationship Id="rId4" Type="http://schemas.openxmlformats.org/officeDocument/2006/relationships/image" Target="../media/image12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3.png"/><Relationship Id="rId4" Type="http://schemas.openxmlformats.org/officeDocument/2006/relationships/image" Target="../media/image13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3.png"/><Relationship Id="rId4" Type="http://schemas.openxmlformats.org/officeDocument/2006/relationships/image" Target="../media/image13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3.png"/><Relationship Id="rId4" Type="http://schemas.openxmlformats.org/officeDocument/2006/relationships/image" Target="../media/image13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3.png"/><Relationship Id="rId4" Type="http://schemas.openxmlformats.org/officeDocument/2006/relationships/image" Target="../media/image13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3.png"/><Relationship Id="rId4" Type="http://schemas.openxmlformats.org/officeDocument/2006/relationships/image" Target="../media/image14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3.png"/><Relationship Id="rId4" Type="http://schemas.openxmlformats.org/officeDocument/2006/relationships/image" Target="../media/image14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png"/><Relationship Id="rId4" Type="http://schemas.openxmlformats.org/officeDocument/2006/relationships/image" Target="../media/image14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3.png"/><Relationship Id="rId4" Type="http://schemas.openxmlformats.org/officeDocument/2006/relationships/image" Target="../media/image143.png"/><Relationship Id="rId5" Type="http://schemas.openxmlformats.org/officeDocument/2006/relationships/image" Target="../media/image145.png"/><Relationship Id="rId6" Type="http://schemas.openxmlformats.org/officeDocument/2006/relationships/image" Target="../media/image14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png"/><Relationship Id="rId4" Type="http://schemas.openxmlformats.org/officeDocument/2006/relationships/image" Target="../media/image144.png"/><Relationship Id="rId5" Type="http://schemas.openxmlformats.org/officeDocument/2006/relationships/image" Target="../media/image13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3.png"/><Relationship Id="rId4" Type="http://schemas.openxmlformats.org/officeDocument/2006/relationships/image" Target="../media/image144.png"/><Relationship Id="rId5" Type="http://schemas.openxmlformats.org/officeDocument/2006/relationships/image" Target="../media/image150.png"/><Relationship Id="rId6" Type="http://schemas.openxmlformats.org/officeDocument/2006/relationships/image" Target="../media/image148.png"/><Relationship Id="rId7" Type="http://schemas.openxmlformats.org/officeDocument/2006/relationships/image" Target="../media/image14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hyperlink" Target="https://kubernetes.io/docs/concepts/workloads/pods/" TargetMode="External"/><Relationship Id="rId5" Type="http://schemas.openxmlformats.org/officeDocument/2006/relationships/hyperlink" Target="https://kubernetes.io/docs/reference/glossary/?all=true#term-image" TargetMode="External"/><Relationship Id="rId6"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hyperlink" Target="https://phoenixnap.com/blog/strong-great-password-ideas" TargetMode="External"/><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57.png"/><Relationship Id="rId6"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kubernetes.io/docs/concepts/architecture/controlle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9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hyperlink" Target="https://cloud.google.com/compute/docs/load-balancing/network/" TargetMode="External"/><Relationship Id="rId5" Type="http://schemas.openxmlformats.org/officeDocument/2006/relationships/hyperlink" Target="https://cloud.google.com/compute/docs/load-balancing/network/" TargetMode="External"/><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hyperlink" Target="https://kubernetes.io/docs/reference/generated/kubernetes-api/v1.24/#ingress-v1-networking-k8s-io" TargetMode="External"/><Relationship Id="rId5" Type="http://schemas.openxmlformats.org/officeDocument/2006/relationships/hyperlink" Target="https://kubernetes.io/docs/concepts/services-networking/service/" TargetMode="External"/><Relationship Id="rId6" Type="http://schemas.openxmlformats.org/officeDocument/2006/relationships/hyperlink" Target="https://kubernetes.io/docs/concepts/services-networking/service/" TargetMode="External"/><Relationship Id="rId7" Type="http://schemas.openxmlformats.org/officeDocument/2006/relationships/image" Target="../media/image62.png"/><Relationship Id="rId8"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hyperlink" Target="https://kubernetes.io/docs/concepts/overview/working-with-objects/namespaces" TargetMode="External"/><Relationship Id="rId5" Type="http://schemas.openxmlformats.org/officeDocument/2006/relationships/hyperlink" Target="https://kubernetes.io/docs/concepts/overview/working-with-objects/namespaces" TargetMode="External"/><Relationship Id="rId6"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0" Type="http://schemas.openxmlformats.org/officeDocument/2006/relationships/hyperlink" Target="https://www.containiq.com/post/kubernetes-control-plane" TargetMode="External"/><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77.png"/><Relationship Id="rId9" Type="http://schemas.openxmlformats.org/officeDocument/2006/relationships/hyperlink" Target="https://www.containiq.com/post/kubernetes-control-plane" TargetMode="External"/><Relationship Id="rId5" Type="http://schemas.openxmlformats.org/officeDocument/2006/relationships/hyperlink" Target="https://kubernetes.io/docs/concepts/workloads/pods/pod-lifecycle/#restart-policy" TargetMode="External"/><Relationship Id="rId6" Type="http://schemas.openxmlformats.org/officeDocument/2006/relationships/hyperlink" Target="https://kubernetes.io/docs/concepts/workloads/pods/pod-lifecycle/#restart-policy" TargetMode="External"/><Relationship Id="rId7" Type="http://schemas.openxmlformats.org/officeDocument/2006/relationships/hyperlink" Target="https://www.containiq.com/post/what-is-a-kubernetes-pod" TargetMode="External"/><Relationship Id="rId8" Type="http://schemas.openxmlformats.org/officeDocument/2006/relationships/hyperlink" Target="https://www.containiq.com/post/what-is-a-kubernetes-po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436f3c00aa_0_10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55" name="Google Shape;55;g1436f3c00aa_0_1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6" name="Google Shape;56;g1436f3c00aa_0_102"/>
          <p:cNvSpPr txBox="1"/>
          <p:nvPr/>
        </p:nvSpPr>
        <p:spPr>
          <a:xfrm>
            <a:off x="792175" y="1611625"/>
            <a:ext cx="78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https://github.com/devopseasylearning/Kubernetes-code-block/blob/main/all.md</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1a09347d74_3_36"/>
          <p:cNvSpPr txBox="1"/>
          <p:nvPr/>
        </p:nvSpPr>
        <p:spPr>
          <a:xfrm>
            <a:off x="47975" y="59950"/>
            <a:ext cx="81969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a:t>
            </a:r>
            <a:r>
              <a:rPr b="1" lang="en" sz="2200"/>
              <a:t>POD CREATION FLOW</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41" name="Google Shape;141;g21a09347d74_3_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42" name="Google Shape;142;g21a09347d74_3_36"/>
          <p:cNvPicPr preferRelativeResize="0"/>
          <p:nvPr/>
        </p:nvPicPr>
        <p:blipFill>
          <a:blip r:embed="rId4">
            <a:alphaModFix/>
          </a:blip>
          <a:stretch>
            <a:fillRect/>
          </a:stretch>
        </p:blipFill>
        <p:spPr>
          <a:xfrm>
            <a:off x="377066" y="2911373"/>
            <a:ext cx="621475" cy="660315"/>
          </a:xfrm>
          <a:prstGeom prst="rect">
            <a:avLst/>
          </a:prstGeom>
          <a:noFill/>
          <a:ln>
            <a:noFill/>
          </a:ln>
        </p:spPr>
      </p:pic>
      <p:sp>
        <p:nvSpPr>
          <p:cNvPr id="143" name="Google Shape;143;g21a09347d74_3_36"/>
          <p:cNvSpPr/>
          <p:nvPr/>
        </p:nvSpPr>
        <p:spPr>
          <a:xfrm>
            <a:off x="1593400" y="949575"/>
            <a:ext cx="4069500" cy="4245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g21a09347d74_3_36"/>
          <p:cNvPicPr preferRelativeResize="0"/>
          <p:nvPr/>
        </p:nvPicPr>
        <p:blipFill>
          <a:blip r:embed="rId5">
            <a:alphaModFix/>
          </a:blip>
          <a:stretch>
            <a:fillRect/>
          </a:stretch>
        </p:blipFill>
        <p:spPr>
          <a:xfrm>
            <a:off x="1593400" y="3419400"/>
            <a:ext cx="663700" cy="1589775"/>
          </a:xfrm>
          <a:prstGeom prst="rect">
            <a:avLst/>
          </a:prstGeom>
          <a:noFill/>
          <a:ln>
            <a:noFill/>
          </a:ln>
        </p:spPr>
      </p:pic>
      <p:pic>
        <p:nvPicPr>
          <p:cNvPr id="145" name="Google Shape;145;g21a09347d74_3_36"/>
          <p:cNvPicPr preferRelativeResize="0"/>
          <p:nvPr/>
        </p:nvPicPr>
        <p:blipFill>
          <a:blip r:embed="rId6">
            <a:alphaModFix/>
          </a:blip>
          <a:stretch>
            <a:fillRect/>
          </a:stretch>
        </p:blipFill>
        <p:spPr>
          <a:xfrm>
            <a:off x="3657775" y="4280974"/>
            <a:ext cx="1675500" cy="493976"/>
          </a:xfrm>
          <a:prstGeom prst="rect">
            <a:avLst/>
          </a:prstGeom>
          <a:noFill/>
          <a:ln>
            <a:noFill/>
          </a:ln>
        </p:spPr>
      </p:pic>
      <p:pic>
        <p:nvPicPr>
          <p:cNvPr id="146" name="Google Shape;146;g21a09347d74_3_36"/>
          <p:cNvPicPr preferRelativeResize="0"/>
          <p:nvPr/>
        </p:nvPicPr>
        <p:blipFill>
          <a:blip r:embed="rId7">
            <a:alphaModFix/>
          </a:blip>
          <a:stretch>
            <a:fillRect/>
          </a:stretch>
        </p:blipFill>
        <p:spPr>
          <a:xfrm>
            <a:off x="2508125" y="1418325"/>
            <a:ext cx="1363325" cy="368875"/>
          </a:xfrm>
          <a:prstGeom prst="rect">
            <a:avLst/>
          </a:prstGeom>
          <a:noFill/>
          <a:ln>
            <a:noFill/>
          </a:ln>
        </p:spPr>
      </p:pic>
      <p:sp>
        <p:nvSpPr>
          <p:cNvPr id="147" name="Google Shape;147;g21a09347d74_3_36"/>
          <p:cNvSpPr/>
          <p:nvPr/>
        </p:nvSpPr>
        <p:spPr>
          <a:xfrm>
            <a:off x="6474400" y="1014525"/>
            <a:ext cx="2569500" cy="878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g21a09347d74_3_36"/>
          <p:cNvPicPr preferRelativeResize="0"/>
          <p:nvPr/>
        </p:nvPicPr>
        <p:blipFill>
          <a:blip r:embed="rId8">
            <a:alphaModFix/>
          </a:blip>
          <a:stretch>
            <a:fillRect/>
          </a:stretch>
        </p:blipFill>
        <p:spPr>
          <a:xfrm>
            <a:off x="6596625" y="1197218"/>
            <a:ext cx="448175" cy="528775"/>
          </a:xfrm>
          <a:prstGeom prst="rect">
            <a:avLst/>
          </a:prstGeom>
          <a:noFill/>
          <a:ln>
            <a:noFill/>
          </a:ln>
        </p:spPr>
      </p:pic>
      <p:pic>
        <p:nvPicPr>
          <p:cNvPr id="149" name="Google Shape;149;g21a09347d74_3_36"/>
          <p:cNvPicPr preferRelativeResize="0"/>
          <p:nvPr/>
        </p:nvPicPr>
        <p:blipFill>
          <a:blip r:embed="rId9">
            <a:alphaModFix/>
          </a:blip>
          <a:stretch>
            <a:fillRect/>
          </a:stretch>
        </p:blipFill>
        <p:spPr>
          <a:xfrm>
            <a:off x="8404811" y="949575"/>
            <a:ext cx="585761" cy="215650"/>
          </a:xfrm>
          <a:prstGeom prst="rect">
            <a:avLst/>
          </a:prstGeom>
          <a:noFill/>
          <a:ln>
            <a:noFill/>
          </a:ln>
        </p:spPr>
      </p:pic>
      <p:pic>
        <p:nvPicPr>
          <p:cNvPr id="150" name="Google Shape;150;g21a09347d74_3_36"/>
          <p:cNvPicPr preferRelativeResize="0"/>
          <p:nvPr/>
        </p:nvPicPr>
        <p:blipFill>
          <a:blip r:embed="rId10">
            <a:alphaModFix/>
          </a:blip>
          <a:stretch>
            <a:fillRect/>
          </a:stretch>
        </p:blipFill>
        <p:spPr>
          <a:xfrm>
            <a:off x="8165425" y="1200651"/>
            <a:ext cx="546300" cy="528775"/>
          </a:xfrm>
          <a:prstGeom prst="rect">
            <a:avLst/>
          </a:prstGeom>
          <a:noFill/>
          <a:ln>
            <a:noFill/>
          </a:ln>
        </p:spPr>
      </p:pic>
      <p:cxnSp>
        <p:nvCxnSpPr>
          <p:cNvPr id="151" name="Google Shape;151;g21a09347d74_3_36"/>
          <p:cNvCxnSpPr>
            <a:endCxn id="142" idx="0"/>
          </p:cNvCxnSpPr>
          <p:nvPr/>
        </p:nvCxnSpPr>
        <p:spPr>
          <a:xfrm>
            <a:off x="404304" y="1557173"/>
            <a:ext cx="283500" cy="13542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g21a09347d74_3_36"/>
          <p:cNvCxnSpPr/>
          <p:nvPr/>
        </p:nvCxnSpPr>
        <p:spPr>
          <a:xfrm flipH="1" rot="10800000">
            <a:off x="798000" y="2765175"/>
            <a:ext cx="2149200" cy="4821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g21a09347d74_3_36"/>
          <p:cNvCxnSpPr>
            <a:stCxn id="154" idx="2"/>
          </p:cNvCxnSpPr>
          <p:nvPr/>
        </p:nvCxnSpPr>
        <p:spPr>
          <a:xfrm>
            <a:off x="3222500" y="3380412"/>
            <a:ext cx="546300" cy="10545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g21a09347d74_3_36"/>
          <p:cNvCxnSpPr>
            <a:stCxn id="156" idx="1"/>
          </p:cNvCxnSpPr>
          <p:nvPr/>
        </p:nvCxnSpPr>
        <p:spPr>
          <a:xfrm flipH="1">
            <a:off x="2006795" y="3034075"/>
            <a:ext cx="943800" cy="44220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g21a09347d74_3_36"/>
          <p:cNvSpPr txBox="1"/>
          <p:nvPr/>
        </p:nvSpPr>
        <p:spPr>
          <a:xfrm>
            <a:off x="165925" y="2196450"/>
            <a:ext cx="94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Send request for authentication</a:t>
            </a:r>
            <a:endParaRPr sz="800"/>
          </a:p>
        </p:txBody>
      </p:sp>
      <p:sp>
        <p:nvSpPr>
          <p:cNvPr id="158" name="Google Shape;158;g21a09347d74_3_36"/>
          <p:cNvSpPr txBox="1"/>
          <p:nvPr/>
        </p:nvSpPr>
        <p:spPr>
          <a:xfrm>
            <a:off x="1560125" y="2802888"/>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User  request 3 pods creation</a:t>
            </a:r>
            <a:endParaRPr sz="500"/>
          </a:p>
        </p:txBody>
      </p:sp>
      <p:sp>
        <p:nvSpPr>
          <p:cNvPr id="159" name="Google Shape;159;g21a09347d74_3_36"/>
          <p:cNvSpPr txBox="1"/>
          <p:nvPr/>
        </p:nvSpPr>
        <p:spPr>
          <a:xfrm>
            <a:off x="1743688" y="3189263"/>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3 Pods creation stored in database</a:t>
            </a:r>
            <a:endParaRPr sz="500"/>
          </a:p>
        </p:txBody>
      </p:sp>
      <p:pic>
        <p:nvPicPr>
          <p:cNvPr id="154" name="Google Shape;154;g21a09347d74_3_36"/>
          <p:cNvPicPr preferRelativeResize="0"/>
          <p:nvPr/>
        </p:nvPicPr>
        <p:blipFill>
          <a:blip r:embed="rId11">
            <a:alphaModFix/>
          </a:blip>
          <a:stretch>
            <a:fillRect/>
          </a:stretch>
        </p:blipFill>
        <p:spPr>
          <a:xfrm>
            <a:off x="2950605" y="2703238"/>
            <a:ext cx="543792" cy="677175"/>
          </a:xfrm>
          <a:prstGeom prst="rect">
            <a:avLst/>
          </a:prstGeom>
          <a:noFill/>
          <a:ln>
            <a:noFill/>
          </a:ln>
        </p:spPr>
      </p:pic>
      <p:sp>
        <p:nvSpPr>
          <p:cNvPr id="160" name="Google Shape;160;g21a09347d74_3_36"/>
          <p:cNvSpPr txBox="1"/>
          <p:nvPr/>
        </p:nvSpPr>
        <p:spPr>
          <a:xfrm>
            <a:off x="2947200" y="3789000"/>
            <a:ext cx="94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Someone request 3 pods creation what do we have available ?</a:t>
            </a:r>
            <a:endParaRPr sz="500"/>
          </a:p>
        </p:txBody>
      </p:sp>
      <p:cxnSp>
        <p:nvCxnSpPr>
          <p:cNvPr id="161" name="Google Shape;161;g21a09347d74_3_36"/>
          <p:cNvCxnSpPr>
            <a:stCxn id="145" idx="0"/>
          </p:cNvCxnSpPr>
          <p:nvPr/>
        </p:nvCxnSpPr>
        <p:spPr>
          <a:xfrm rot="10800000">
            <a:off x="3494425" y="3189274"/>
            <a:ext cx="1001100" cy="10917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g21a09347d74_3_36"/>
          <p:cNvSpPr txBox="1"/>
          <p:nvPr/>
        </p:nvSpPr>
        <p:spPr>
          <a:xfrm>
            <a:off x="3974050" y="3827400"/>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Node1,2, &amp;4 are available and healthy</a:t>
            </a:r>
            <a:endParaRPr sz="500"/>
          </a:p>
        </p:txBody>
      </p:sp>
      <p:sp>
        <p:nvSpPr>
          <p:cNvPr id="163" name="Google Shape;163;g21a09347d74_3_36"/>
          <p:cNvSpPr/>
          <p:nvPr/>
        </p:nvSpPr>
        <p:spPr>
          <a:xfrm>
            <a:off x="464475" y="1975350"/>
            <a:ext cx="4482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1b</a:t>
            </a:r>
            <a:endParaRPr sz="700"/>
          </a:p>
        </p:txBody>
      </p:sp>
      <p:sp>
        <p:nvSpPr>
          <p:cNvPr id="164" name="Google Shape;164;g21a09347d74_3_36"/>
          <p:cNvSpPr/>
          <p:nvPr/>
        </p:nvSpPr>
        <p:spPr>
          <a:xfrm>
            <a:off x="998550" y="3066775"/>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2</a:t>
            </a:r>
            <a:endParaRPr sz="700"/>
          </a:p>
        </p:txBody>
      </p:sp>
      <p:sp>
        <p:nvSpPr>
          <p:cNvPr id="165" name="Google Shape;165;g21a09347d74_3_36"/>
          <p:cNvSpPr/>
          <p:nvPr/>
        </p:nvSpPr>
        <p:spPr>
          <a:xfrm>
            <a:off x="2407300" y="3066763"/>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3</a:t>
            </a:r>
            <a:endParaRPr sz="700"/>
          </a:p>
        </p:txBody>
      </p:sp>
      <p:sp>
        <p:nvSpPr>
          <p:cNvPr id="166" name="Google Shape;166;g21a09347d74_3_36"/>
          <p:cNvSpPr/>
          <p:nvPr/>
        </p:nvSpPr>
        <p:spPr>
          <a:xfrm>
            <a:off x="3152450" y="3529925"/>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4</a:t>
            </a:r>
            <a:endParaRPr sz="700"/>
          </a:p>
        </p:txBody>
      </p:sp>
      <p:sp>
        <p:nvSpPr>
          <p:cNvPr id="167" name="Google Shape;167;g21a09347d74_3_36"/>
          <p:cNvSpPr/>
          <p:nvPr/>
        </p:nvSpPr>
        <p:spPr>
          <a:xfrm>
            <a:off x="3768650" y="3491425"/>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5</a:t>
            </a:r>
            <a:endParaRPr sz="700"/>
          </a:p>
        </p:txBody>
      </p:sp>
      <p:cxnSp>
        <p:nvCxnSpPr>
          <p:cNvPr id="168" name="Google Shape;168;g21a09347d74_3_36"/>
          <p:cNvCxnSpPr>
            <a:stCxn id="154" idx="0"/>
          </p:cNvCxnSpPr>
          <p:nvPr/>
        </p:nvCxnSpPr>
        <p:spPr>
          <a:xfrm rot="10800000">
            <a:off x="2796800" y="1825138"/>
            <a:ext cx="425700" cy="87810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g21a09347d74_3_36"/>
          <p:cNvSpPr txBox="1"/>
          <p:nvPr/>
        </p:nvSpPr>
        <p:spPr>
          <a:xfrm>
            <a:off x="2434888" y="1874300"/>
            <a:ext cx="94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Controller manager said </a:t>
            </a:r>
            <a:r>
              <a:rPr lang="en" sz="500"/>
              <a:t>Node1,2, &amp;4 are available and healthy</a:t>
            </a:r>
            <a:endParaRPr sz="500"/>
          </a:p>
        </p:txBody>
      </p:sp>
      <p:sp>
        <p:nvSpPr>
          <p:cNvPr id="170" name="Google Shape;170;g21a09347d74_3_36"/>
          <p:cNvSpPr txBox="1"/>
          <p:nvPr/>
        </p:nvSpPr>
        <p:spPr>
          <a:xfrm>
            <a:off x="3478552" y="1935575"/>
            <a:ext cx="109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Ok let us create those 3 pod as follow 2 pods on Node1 and 1 pod on Node 4</a:t>
            </a:r>
            <a:endParaRPr sz="500"/>
          </a:p>
        </p:txBody>
      </p:sp>
      <p:cxnSp>
        <p:nvCxnSpPr>
          <p:cNvPr id="171" name="Google Shape;171;g21a09347d74_3_36"/>
          <p:cNvCxnSpPr>
            <a:endCxn id="154" idx="0"/>
          </p:cNvCxnSpPr>
          <p:nvPr/>
        </p:nvCxnSpPr>
        <p:spPr>
          <a:xfrm flipH="1">
            <a:off x="3222500" y="1777738"/>
            <a:ext cx="435600" cy="9255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g21a09347d74_3_36"/>
          <p:cNvSpPr/>
          <p:nvPr/>
        </p:nvSpPr>
        <p:spPr>
          <a:xfrm>
            <a:off x="2947200" y="2300088"/>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6</a:t>
            </a:r>
            <a:endParaRPr sz="700"/>
          </a:p>
        </p:txBody>
      </p:sp>
      <p:sp>
        <p:nvSpPr>
          <p:cNvPr id="173" name="Google Shape;173;g21a09347d74_3_36"/>
          <p:cNvSpPr/>
          <p:nvPr/>
        </p:nvSpPr>
        <p:spPr>
          <a:xfrm>
            <a:off x="3279000" y="2264100"/>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7</a:t>
            </a:r>
            <a:endParaRPr sz="700"/>
          </a:p>
        </p:txBody>
      </p:sp>
      <p:sp>
        <p:nvSpPr>
          <p:cNvPr id="174" name="Google Shape;174;g21a09347d74_3_36"/>
          <p:cNvSpPr/>
          <p:nvPr/>
        </p:nvSpPr>
        <p:spPr>
          <a:xfrm>
            <a:off x="6534900" y="3944925"/>
            <a:ext cx="2609100" cy="1091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g21a09347d74_3_36"/>
          <p:cNvPicPr preferRelativeResize="0"/>
          <p:nvPr/>
        </p:nvPicPr>
        <p:blipFill>
          <a:blip r:embed="rId8">
            <a:alphaModFix/>
          </a:blip>
          <a:stretch>
            <a:fillRect/>
          </a:stretch>
        </p:blipFill>
        <p:spPr>
          <a:xfrm>
            <a:off x="6559000" y="4059679"/>
            <a:ext cx="585900" cy="289044"/>
          </a:xfrm>
          <a:prstGeom prst="rect">
            <a:avLst/>
          </a:prstGeom>
          <a:noFill/>
          <a:ln>
            <a:noFill/>
          </a:ln>
        </p:spPr>
      </p:pic>
      <p:pic>
        <p:nvPicPr>
          <p:cNvPr id="176" name="Google Shape;176;g21a09347d74_3_36"/>
          <p:cNvPicPr preferRelativeResize="0"/>
          <p:nvPr/>
        </p:nvPicPr>
        <p:blipFill>
          <a:blip r:embed="rId9">
            <a:alphaModFix/>
          </a:blip>
          <a:stretch>
            <a:fillRect/>
          </a:stretch>
        </p:blipFill>
        <p:spPr>
          <a:xfrm>
            <a:off x="8504911" y="3879975"/>
            <a:ext cx="585761" cy="215650"/>
          </a:xfrm>
          <a:prstGeom prst="rect">
            <a:avLst/>
          </a:prstGeom>
          <a:noFill/>
          <a:ln>
            <a:noFill/>
          </a:ln>
        </p:spPr>
      </p:pic>
      <p:pic>
        <p:nvPicPr>
          <p:cNvPr id="177" name="Google Shape;177;g21a09347d74_3_36"/>
          <p:cNvPicPr preferRelativeResize="0"/>
          <p:nvPr/>
        </p:nvPicPr>
        <p:blipFill>
          <a:blip r:embed="rId10">
            <a:alphaModFix/>
          </a:blip>
          <a:stretch>
            <a:fillRect/>
          </a:stretch>
        </p:blipFill>
        <p:spPr>
          <a:xfrm>
            <a:off x="8110477" y="4384697"/>
            <a:ext cx="543800" cy="484430"/>
          </a:xfrm>
          <a:prstGeom prst="rect">
            <a:avLst/>
          </a:prstGeom>
          <a:noFill/>
          <a:ln>
            <a:noFill/>
          </a:ln>
        </p:spPr>
      </p:pic>
      <p:sp>
        <p:nvSpPr>
          <p:cNvPr id="178" name="Google Shape;178;g21a09347d74_3_36"/>
          <p:cNvSpPr/>
          <p:nvPr/>
        </p:nvSpPr>
        <p:spPr>
          <a:xfrm>
            <a:off x="6574500" y="2949100"/>
            <a:ext cx="2569500" cy="677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g21a09347d74_3_36"/>
          <p:cNvPicPr preferRelativeResize="0"/>
          <p:nvPr/>
        </p:nvPicPr>
        <p:blipFill>
          <a:blip r:embed="rId8">
            <a:alphaModFix/>
          </a:blip>
          <a:stretch>
            <a:fillRect/>
          </a:stretch>
        </p:blipFill>
        <p:spPr>
          <a:xfrm>
            <a:off x="6696726" y="3131805"/>
            <a:ext cx="448173" cy="221100"/>
          </a:xfrm>
          <a:prstGeom prst="rect">
            <a:avLst/>
          </a:prstGeom>
          <a:noFill/>
          <a:ln>
            <a:noFill/>
          </a:ln>
        </p:spPr>
      </p:pic>
      <p:pic>
        <p:nvPicPr>
          <p:cNvPr id="180" name="Google Shape;180;g21a09347d74_3_36"/>
          <p:cNvPicPr preferRelativeResize="0"/>
          <p:nvPr/>
        </p:nvPicPr>
        <p:blipFill>
          <a:blip r:embed="rId9">
            <a:alphaModFix/>
          </a:blip>
          <a:stretch>
            <a:fillRect/>
          </a:stretch>
        </p:blipFill>
        <p:spPr>
          <a:xfrm>
            <a:off x="8504911" y="2884150"/>
            <a:ext cx="585761" cy="215650"/>
          </a:xfrm>
          <a:prstGeom prst="rect">
            <a:avLst/>
          </a:prstGeom>
          <a:noFill/>
          <a:ln>
            <a:noFill/>
          </a:ln>
        </p:spPr>
      </p:pic>
      <p:pic>
        <p:nvPicPr>
          <p:cNvPr id="181" name="Google Shape;181;g21a09347d74_3_36"/>
          <p:cNvPicPr preferRelativeResize="0"/>
          <p:nvPr/>
        </p:nvPicPr>
        <p:blipFill>
          <a:blip r:embed="rId10">
            <a:alphaModFix/>
          </a:blip>
          <a:stretch>
            <a:fillRect/>
          </a:stretch>
        </p:blipFill>
        <p:spPr>
          <a:xfrm>
            <a:off x="7507873" y="3039110"/>
            <a:ext cx="284400" cy="253338"/>
          </a:xfrm>
          <a:prstGeom prst="rect">
            <a:avLst/>
          </a:prstGeom>
          <a:noFill/>
          <a:ln>
            <a:noFill/>
          </a:ln>
        </p:spPr>
      </p:pic>
      <p:sp>
        <p:nvSpPr>
          <p:cNvPr id="182" name="Google Shape;182;g21a09347d74_3_36"/>
          <p:cNvSpPr/>
          <p:nvPr/>
        </p:nvSpPr>
        <p:spPr>
          <a:xfrm>
            <a:off x="6568625" y="2105638"/>
            <a:ext cx="2569500" cy="677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g21a09347d74_3_36"/>
          <p:cNvPicPr preferRelativeResize="0"/>
          <p:nvPr/>
        </p:nvPicPr>
        <p:blipFill>
          <a:blip r:embed="rId8">
            <a:alphaModFix/>
          </a:blip>
          <a:stretch>
            <a:fillRect/>
          </a:stretch>
        </p:blipFill>
        <p:spPr>
          <a:xfrm>
            <a:off x="6690851" y="2288343"/>
            <a:ext cx="448173" cy="221100"/>
          </a:xfrm>
          <a:prstGeom prst="rect">
            <a:avLst/>
          </a:prstGeom>
          <a:noFill/>
          <a:ln>
            <a:noFill/>
          </a:ln>
        </p:spPr>
      </p:pic>
      <p:pic>
        <p:nvPicPr>
          <p:cNvPr id="184" name="Google Shape;184;g21a09347d74_3_36"/>
          <p:cNvPicPr preferRelativeResize="0"/>
          <p:nvPr/>
        </p:nvPicPr>
        <p:blipFill>
          <a:blip r:embed="rId9">
            <a:alphaModFix/>
          </a:blip>
          <a:stretch>
            <a:fillRect/>
          </a:stretch>
        </p:blipFill>
        <p:spPr>
          <a:xfrm>
            <a:off x="8499036" y="2040688"/>
            <a:ext cx="585761" cy="215650"/>
          </a:xfrm>
          <a:prstGeom prst="rect">
            <a:avLst/>
          </a:prstGeom>
          <a:noFill/>
          <a:ln>
            <a:noFill/>
          </a:ln>
        </p:spPr>
      </p:pic>
      <p:pic>
        <p:nvPicPr>
          <p:cNvPr id="185" name="Google Shape;185;g21a09347d74_3_36"/>
          <p:cNvPicPr preferRelativeResize="0"/>
          <p:nvPr/>
        </p:nvPicPr>
        <p:blipFill>
          <a:blip r:embed="rId10">
            <a:alphaModFix/>
          </a:blip>
          <a:stretch>
            <a:fillRect/>
          </a:stretch>
        </p:blipFill>
        <p:spPr>
          <a:xfrm>
            <a:off x="7501998" y="2195648"/>
            <a:ext cx="284400" cy="253338"/>
          </a:xfrm>
          <a:prstGeom prst="rect">
            <a:avLst/>
          </a:prstGeom>
          <a:noFill/>
          <a:ln>
            <a:noFill/>
          </a:ln>
        </p:spPr>
      </p:pic>
      <p:cxnSp>
        <p:nvCxnSpPr>
          <p:cNvPr id="186" name="Google Shape;186;g21a09347d74_3_36"/>
          <p:cNvCxnSpPr>
            <a:endCxn id="147" idx="1"/>
          </p:cNvCxnSpPr>
          <p:nvPr/>
        </p:nvCxnSpPr>
        <p:spPr>
          <a:xfrm flipH="1" rot="10800000">
            <a:off x="3535600" y="1453575"/>
            <a:ext cx="2938800" cy="140790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g21a09347d74_3_36"/>
          <p:cNvCxnSpPr>
            <a:stCxn id="154" idx="3"/>
            <a:endCxn id="174" idx="1"/>
          </p:cNvCxnSpPr>
          <p:nvPr/>
        </p:nvCxnSpPr>
        <p:spPr>
          <a:xfrm>
            <a:off x="3494396" y="3041825"/>
            <a:ext cx="3040500" cy="14490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g21a09347d74_3_36"/>
          <p:cNvCxnSpPr>
            <a:endCxn id="154" idx="3"/>
          </p:cNvCxnSpPr>
          <p:nvPr/>
        </p:nvCxnSpPr>
        <p:spPr>
          <a:xfrm flipH="1">
            <a:off x="3494396" y="1894025"/>
            <a:ext cx="3054900" cy="11478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g21a09347d74_3_36"/>
          <p:cNvCxnSpPr>
            <a:stCxn id="175" idx="0"/>
            <a:endCxn id="154" idx="3"/>
          </p:cNvCxnSpPr>
          <p:nvPr/>
        </p:nvCxnSpPr>
        <p:spPr>
          <a:xfrm rot="10800000">
            <a:off x="3494350" y="3041779"/>
            <a:ext cx="3357600" cy="10179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g21a09347d74_3_36"/>
          <p:cNvSpPr txBox="1"/>
          <p:nvPr/>
        </p:nvSpPr>
        <p:spPr>
          <a:xfrm>
            <a:off x="5725488" y="1525600"/>
            <a:ext cx="58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Create a pod </a:t>
            </a:r>
            <a:endParaRPr sz="500"/>
          </a:p>
        </p:txBody>
      </p:sp>
      <p:sp>
        <p:nvSpPr>
          <p:cNvPr id="191" name="Google Shape;191;g21a09347d74_3_36"/>
          <p:cNvSpPr txBox="1"/>
          <p:nvPr/>
        </p:nvSpPr>
        <p:spPr>
          <a:xfrm>
            <a:off x="5732838" y="4136875"/>
            <a:ext cx="58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Create a pod </a:t>
            </a:r>
            <a:endParaRPr sz="500"/>
          </a:p>
        </p:txBody>
      </p:sp>
      <p:sp>
        <p:nvSpPr>
          <p:cNvPr id="192" name="Google Shape;192;g21a09347d74_3_36"/>
          <p:cNvSpPr/>
          <p:nvPr/>
        </p:nvSpPr>
        <p:spPr>
          <a:xfrm>
            <a:off x="5072850" y="3751025"/>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9</a:t>
            </a:r>
            <a:endParaRPr sz="700"/>
          </a:p>
        </p:txBody>
      </p:sp>
      <p:sp>
        <p:nvSpPr>
          <p:cNvPr id="193" name="Google Shape;193;g21a09347d74_3_36"/>
          <p:cNvSpPr/>
          <p:nvPr/>
        </p:nvSpPr>
        <p:spPr>
          <a:xfrm>
            <a:off x="5129963" y="1975350"/>
            <a:ext cx="2844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8</a:t>
            </a:r>
            <a:endParaRPr sz="700"/>
          </a:p>
        </p:txBody>
      </p:sp>
      <p:cxnSp>
        <p:nvCxnSpPr>
          <p:cNvPr id="194" name="Google Shape;194;g21a09347d74_3_36"/>
          <p:cNvCxnSpPr/>
          <p:nvPr/>
        </p:nvCxnSpPr>
        <p:spPr>
          <a:xfrm flipH="1" rot="10800000">
            <a:off x="7044725" y="1392955"/>
            <a:ext cx="1120800" cy="30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g21a09347d74_3_36"/>
          <p:cNvSpPr txBox="1"/>
          <p:nvPr/>
        </p:nvSpPr>
        <p:spPr>
          <a:xfrm>
            <a:off x="7312163" y="1014525"/>
            <a:ext cx="58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p>
        </p:txBody>
      </p:sp>
      <p:sp>
        <p:nvSpPr>
          <p:cNvPr id="196" name="Google Shape;196;g21a09347d74_3_36"/>
          <p:cNvSpPr txBox="1"/>
          <p:nvPr/>
        </p:nvSpPr>
        <p:spPr>
          <a:xfrm>
            <a:off x="7436213" y="4243263"/>
            <a:ext cx="58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Running docker command to create 1 pod </a:t>
            </a:r>
            <a:endParaRPr sz="500"/>
          </a:p>
        </p:txBody>
      </p:sp>
      <p:sp>
        <p:nvSpPr>
          <p:cNvPr id="197" name="Google Shape;197;g21a09347d74_3_36"/>
          <p:cNvSpPr txBox="1"/>
          <p:nvPr/>
        </p:nvSpPr>
        <p:spPr>
          <a:xfrm>
            <a:off x="7464563" y="1278525"/>
            <a:ext cx="58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Running docker command to create 2 pods </a:t>
            </a:r>
            <a:endParaRPr sz="500"/>
          </a:p>
        </p:txBody>
      </p:sp>
      <p:cxnSp>
        <p:nvCxnSpPr>
          <p:cNvPr id="198" name="Google Shape;198;g21a09347d74_3_36"/>
          <p:cNvCxnSpPr>
            <a:stCxn id="175" idx="2"/>
            <a:endCxn id="196" idx="3"/>
          </p:cNvCxnSpPr>
          <p:nvPr/>
        </p:nvCxnSpPr>
        <p:spPr>
          <a:xfrm>
            <a:off x="6851950" y="4348723"/>
            <a:ext cx="1170300" cy="1407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g21a09347d74_3_36"/>
          <p:cNvSpPr/>
          <p:nvPr/>
        </p:nvSpPr>
        <p:spPr>
          <a:xfrm>
            <a:off x="4572050" y="2509450"/>
            <a:ext cx="425700" cy="261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10</a:t>
            </a:r>
            <a:endParaRPr sz="700"/>
          </a:p>
        </p:txBody>
      </p:sp>
      <p:sp>
        <p:nvSpPr>
          <p:cNvPr id="200" name="Google Shape;200;g21a09347d74_3_36"/>
          <p:cNvSpPr/>
          <p:nvPr/>
        </p:nvSpPr>
        <p:spPr>
          <a:xfrm>
            <a:off x="5758025" y="3635525"/>
            <a:ext cx="425700" cy="261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11</a:t>
            </a:r>
            <a:endParaRPr sz="700"/>
          </a:p>
        </p:txBody>
      </p:sp>
      <p:sp>
        <p:nvSpPr>
          <p:cNvPr id="201" name="Google Shape;201;g21a09347d74_3_36"/>
          <p:cNvSpPr txBox="1"/>
          <p:nvPr/>
        </p:nvSpPr>
        <p:spPr>
          <a:xfrm>
            <a:off x="5759651" y="1986188"/>
            <a:ext cx="58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The requested 2 pods has been created</a:t>
            </a:r>
            <a:endParaRPr sz="500"/>
          </a:p>
        </p:txBody>
      </p:sp>
      <p:sp>
        <p:nvSpPr>
          <p:cNvPr id="202" name="Google Shape;202;g21a09347d74_3_36"/>
          <p:cNvSpPr txBox="1"/>
          <p:nvPr/>
        </p:nvSpPr>
        <p:spPr>
          <a:xfrm>
            <a:off x="5208176" y="3150163"/>
            <a:ext cx="58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The requested pod has been created</a:t>
            </a:r>
            <a:endParaRPr sz="500"/>
          </a:p>
        </p:txBody>
      </p:sp>
      <p:cxnSp>
        <p:nvCxnSpPr>
          <p:cNvPr id="203" name="Google Shape;203;g21a09347d74_3_36"/>
          <p:cNvCxnSpPr/>
          <p:nvPr/>
        </p:nvCxnSpPr>
        <p:spPr>
          <a:xfrm flipH="1">
            <a:off x="2272925" y="3367275"/>
            <a:ext cx="707100" cy="10524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g21a09347d74_3_36"/>
          <p:cNvSpPr txBox="1"/>
          <p:nvPr/>
        </p:nvSpPr>
        <p:spPr>
          <a:xfrm rot="2172391">
            <a:off x="2251582" y="4190778"/>
            <a:ext cx="1093453" cy="33872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2 pods created on  Node1 and 1 pod on Node 4</a:t>
            </a:r>
            <a:endParaRPr sz="500"/>
          </a:p>
        </p:txBody>
      </p:sp>
      <p:sp>
        <p:nvSpPr>
          <p:cNvPr id="205" name="Google Shape;205;g21a09347d74_3_36"/>
          <p:cNvSpPr/>
          <p:nvPr/>
        </p:nvSpPr>
        <p:spPr>
          <a:xfrm>
            <a:off x="2491925" y="3661000"/>
            <a:ext cx="425700" cy="261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12</a:t>
            </a:r>
            <a:endParaRPr sz="700"/>
          </a:p>
        </p:txBody>
      </p:sp>
      <p:pic>
        <p:nvPicPr>
          <p:cNvPr id="206" name="Google Shape;206;g21a09347d74_3_36"/>
          <p:cNvPicPr preferRelativeResize="0"/>
          <p:nvPr/>
        </p:nvPicPr>
        <p:blipFill>
          <a:blip r:embed="rId12">
            <a:alphaModFix/>
          </a:blip>
          <a:stretch>
            <a:fillRect/>
          </a:stretch>
        </p:blipFill>
        <p:spPr>
          <a:xfrm>
            <a:off x="0" y="9250"/>
            <a:ext cx="707100" cy="707100"/>
          </a:xfrm>
          <a:prstGeom prst="rect">
            <a:avLst/>
          </a:prstGeom>
          <a:noFill/>
          <a:ln>
            <a:noFill/>
          </a:ln>
        </p:spPr>
      </p:pic>
      <p:pic>
        <p:nvPicPr>
          <p:cNvPr id="207" name="Google Shape;207;g21a09347d74_3_36"/>
          <p:cNvPicPr preferRelativeResize="0"/>
          <p:nvPr/>
        </p:nvPicPr>
        <p:blipFill>
          <a:blip r:embed="rId13">
            <a:alphaModFix/>
          </a:blip>
          <a:stretch>
            <a:fillRect/>
          </a:stretch>
        </p:blipFill>
        <p:spPr>
          <a:xfrm>
            <a:off x="22397" y="1412747"/>
            <a:ext cx="921216" cy="482100"/>
          </a:xfrm>
          <a:prstGeom prst="rect">
            <a:avLst/>
          </a:prstGeom>
          <a:noFill/>
          <a:ln>
            <a:noFill/>
          </a:ln>
        </p:spPr>
      </p:pic>
      <p:cxnSp>
        <p:nvCxnSpPr>
          <p:cNvPr id="208" name="Google Shape;208;g21a09347d74_3_36"/>
          <p:cNvCxnSpPr>
            <a:stCxn id="206" idx="2"/>
          </p:cNvCxnSpPr>
          <p:nvPr/>
        </p:nvCxnSpPr>
        <p:spPr>
          <a:xfrm flipH="1">
            <a:off x="168450" y="716350"/>
            <a:ext cx="185100" cy="7062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g21a09347d74_3_36"/>
          <p:cNvSpPr/>
          <p:nvPr/>
        </p:nvSpPr>
        <p:spPr>
          <a:xfrm>
            <a:off x="258913" y="1183950"/>
            <a:ext cx="448200" cy="2211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1a</a:t>
            </a:r>
            <a:endParaRPr sz="700"/>
          </a:p>
        </p:txBody>
      </p:sp>
      <p:pic>
        <p:nvPicPr>
          <p:cNvPr id="210" name="Google Shape;210;g21a09347d74_3_36"/>
          <p:cNvPicPr preferRelativeResize="0"/>
          <p:nvPr/>
        </p:nvPicPr>
        <p:blipFill>
          <a:blip r:embed="rId14">
            <a:alphaModFix/>
          </a:blip>
          <a:stretch>
            <a:fillRect/>
          </a:stretch>
        </p:blipFill>
        <p:spPr>
          <a:xfrm>
            <a:off x="248300" y="3063502"/>
            <a:ext cx="546300" cy="227625"/>
          </a:xfrm>
          <a:prstGeom prst="rect">
            <a:avLst/>
          </a:prstGeom>
          <a:noFill/>
          <a:ln>
            <a:noFill/>
          </a:ln>
        </p:spPr>
      </p:pic>
      <p:sp>
        <p:nvSpPr>
          <p:cNvPr id="211" name="Google Shape;211;g21a09347d74_3_36"/>
          <p:cNvSpPr txBox="1"/>
          <p:nvPr/>
        </p:nvSpPr>
        <p:spPr>
          <a:xfrm>
            <a:off x="72050" y="837350"/>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I want to create 3 pods for my application</a:t>
            </a:r>
            <a:endParaRPr sz="500"/>
          </a:p>
        </p:txBody>
      </p:sp>
      <p:cxnSp>
        <p:nvCxnSpPr>
          <p:cNvPr id="212" name="Google Shape;212;g21a09347d74_3_36"/>
          <p:cNvCxnSpPr>
            <a:endCxn id="206" idx="3"/>
          </p:cNvCxnSpPr>
          <p:nvPr/>
        </p:nvCxnSpPr>
        <p:spPr>
          <a:xfrm rot="10800000">
            <a:off x="707100" y="362800"/>
            <a:ext cx="2357100" cy="24069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g21a09347d74_3_36"/>
          <p:cNvSpPr txBox="1"/>
          <p:nvPr/>
        </p:nvSpPr>
        <p:spPr>
          <a:xfrm>
            <a:off x="912675" y="726500"/>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3 pods have been created per your request</a:t>
            </a:r>
            <a:endParaRPr sz="500"/>
          </a:p>
        </p:txBody>
      </p:sp>
      <p:sp>
        <p:nvSpPr>
          <p:cNvPr id="214" name="Google Shape;214;g21a09347d74_3_36"/>
          <p:cNvSpPr/>
          <p:nvPr/>
        </p:nvSpPr>
        <p:spPr>
          <a:xfrm>
            <a:off x="1282950" y="1065200"/>
            <a:ext cx="425700" cy="261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13</a:t>
            </a:r>
            <a:endParaRPr sz="7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g19a70a73938_0_40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96" name="Google Shape;1196;g19a70a73938_0_402"/>
          <p:cNvSpPr/>
          <p:nvPr/>
        </p:nvSpPr>
        <p:spPr>
          <a:xfrm>
            <a:off x="2412375" y="618775"/>
            <a:ext cx="4629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500">
                <a:solidFill>
                  <a:schemeClr val="dk1"/>
                </a:solidFill>
              </a:rPr>
              <a:t>PersistantVolume</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u="none" cap="none" strike="noStrike">
              <a:solidFill>
                <a:schemeClr val="dk1"/>
              </a:solidFill>
              <a:latin typeface="Times New Roman"/>
              <a:ea typeface="Times New Roman"/>
              <a:cs typeface="Times New Roman"/>
              <a:sym typeface="Times New Roman"/>
            </a:endParaRPr>
          </a:p>
        </p:txBody>
      </p:sp>
      <p:pic>
        <p:nvPicPr>
          <p:cNvPr id="1197" name="Google Shape;1197;g19a70a73938_0_4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98" name="Google Shape;1198;g19a70a73938_0_40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19a70a73938_0_402"/>
          <p:cNvSpPr/>
          <p:nvPr/>
        </p:nvSpPr>
        <p:spPr>
          <a:xfrm>
            <a:off x="2419200" y="2061800"/>
            <a:ext cx="4305600" cy="27729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 sz="1000">
                <a:solidFill>
                  <a:schemeClr val="dk1"/>
                </a:solidFill>
              </a:rPr>
              <a:t>A persistantVolume </a:t>
            </a:r>
            <a:r>
              <a:rPr lang="en" sz="1000">
                <a:solidFill>
                  <a:schemeClr val="dk1"/>
                </a:solidFill>
              </a:rPr>
              <a:t>is a volume requested by the adminis</a:t>
            </a:r>
            <a:r>
              <a:rPr lang="en" sz="1100">
                <a:solidFill>
                  <a:schemeClr val="dk1"/>
                </a:solidFill>
              </a:rPr>
              <a:t>trator that will be used or consumed by an application</a:t>
            </a:r>
            <a:endParaRPr sz="1100">
              <a:solidFill>
                <a:schemeClr val="dk1"/>
              </a:solidFill>
            </a:endParaRPr>
          </a:p>
          <a:p>
            <a:pPr indent="0" lvl="0" marL="0" rtl="0" algn="l">
              <a:lnSpc>
                <a:spcPct val="115000"/>
              </a:lnSpc>
              <a:spcBef>
                <a:spcPts val="1800"/>
              </a:spcBef>
              <a:spcAft>
                <a:spcPts val="0"/>
              </a:spcAft>
              <a:buNone/>
            </a:pPr>
            <a:r>
              <a:t/>
            </a:r>
            <a:endParaRPr sz="1100">
              <a:solidFill>
                <a:schemeClr val="dk1"/>
              </a:solidFill>
            </a:endParaRPr>
          </a:p>
        </p:txBody>
      </p:sp>
      <p:sp>
        <p:nvSpPr>
          <p:cNvPr id="1200" name="Google Shape;1200;g19a70a73938_0_40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pv</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g142824cfa6a_1_24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06" name="Google Shape;1206;g142824cfa6a_1_241"/>
          <p:cNvSpPr/>
          <p:nvPr/>
        </p:nvSpPr>
        <p:spPr>
          <a:xfrm>
            <a:off x="3291450" y="521450"/>
            <a:ext cx="2719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PersistentVolume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07" name="Google Shape;1207;g142824cfa6a_1_24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08" name="Google Shape;1208;g142824cfa6a_1_24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142824cfa6a_1_241"/>
          <p:cNvSpPr txBox="1"/>
          <p:nvPr/>
        </p:nvSpPr>
        <p:spPr>
          <a:xfrm>
            <a:off x="2478075"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pv</a:t>
            </a:r>
            <a:endParaRPr b="0" i="0" sz="1400" u="none" cap="none" strike="noStrike">
              <a:solidFill>
                <a:srgbClr val="000000"/>
              </a:solidFill>
              <a:latin typeface="Arial"/>
              <a:ea typeface="Arial"/>
              <a:cs typeface="Arial"/>
              <a:sym typeface="Arial"/>
            </a:endParaRPr>
          </a:p>
        </p:txBody>
      </p:sp>
      <p:sp>
        <p:nvSpPr>
          <p:cNvPr id="1210" name="Google Shape;1210;g142824cfa6a_1_241"/>
          <p:cNvSpPr txBox="1"/>
          <p:nvPr/>
        </p:nvSpPr>
        <p:spPr>
          <a:xfrm>
            <a:off x="489475" y="329000"/>
            <a:ext cx="1516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 </a:t>
            </a:r>
            <a:r>
              <a:rPr b="1" i="0" lang="en" sz="1000" u="none" cap="none" strike="noStrike">
                <a:solidFill>
                  <a:srgbClr val="000000"/>
                </a:solidFill>
                <a:latin typeface="Arial"/>
                <a:ea typeface="Arial"/>
                <a:cs typeface="Arial"/>
                <a:sym typeface="Arial"/>
              </a:rPr>
              <a:t>PersistentVolume (PV)</a:t>
            </a:r>
            <a:r>
              <a:rPr b="0" i="0" lang="en" sz="1000" u="none" cap="none" strike="noStrike">
                <a:solidFill>
                  <a:srgbClr val="000000"/>
                </a:solidFill>
                <a:latin typeface="Arial"/>
                <a:ea typeface="Arial"/>
                <a:cs typeface="Arial"/>
                <a:sym typeface="Arial"/>
              </a:rPr>
              <a:t> is a piece of storage in the cluster that has been provisioned by an administrator or dynamically provisioned using Storage Classes.</a:t>
            </a:r>
            <a:endParaRPr b="0" i="0" sz="1000" u="none" cap="none" strike="noStrike">
              <a:solidFill>
                <a:srgbClr val="000000"/>
              </a:solidFill>
              <a:latin typeface="Arial"/>
              <a:ea typeface="Arial"/>
              <a:cs typeface="Arial"/>
              <a:sym typeface="Arial"/>
            </a:endParaRPr>
          </a:p>
        </p:txBody>
      </p:sp>
      <p:sp>
        <p:nvSpPr>
          <p:cNvPr id="1211" name="Google Shape;1211;g142824cfa6a_1_241"/>
          <p:cNvSpPr txBox="1"/>
          <p:nvPr/>
        </p:nvSpPr>
        <p:spPr>
          <a:xfrm>
            <a:off x="104300" y="2326800"/>
            <a:ext cx="23271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Persistent volume (PV)</a:t>
            </a:r>
            <a:r>
              <a:rPr b="0" i="0" lang="en" sz="900" u="none" cap="none" strike="noStrike">
                <a:solidFill>
                  <a:srgbClr val="000000"/>
                </a:solidFill>
                <a:latin typeface="Arial"/>
                <a:ea typeface="Arial"/>
                <a:cs typeface="Arial"/>
                <a:sym typeface="Arial"/>
              </a:rPr>
              <a:t> is a piece of storage provided by an administrator in a Kubernetes cluster. When a developer needs persistent storage for an application in the cluster, they request that storage by creating a persistent volume claim (PVC) and then mounting the volume to a path in the pod. Once that is done, the pod claims any volume that matches its requirements (such as size, access mode, and so on). An administrator can create multiple PVs with different capacities and configurations. It is up to the developer to provide a PVC for storage, and then Kubernetes matches a suitable PV with the PVC. If there is no PV to match the PVC, the StorageClass dynamically creates a PV and binds it to the PVC.</a:t>
            </a:r>
            <a:endParaRPr b="0" i="0" sz="900" u="none" cap="none" strike="noStrike">
              <a:solidFill>
                <a:srgbClr val="000000"/>
              </a:solidFill>
              <a:latin typeface="Arial"/>
              <a:ea typeface="Arial"/>
              <a:cs typeface="Arial"/>
              <a:sym typeface="Arial"/>
            </a:endParaRPr>
          </a:p>
        </p:txBody>
      </p:sp>
      <p:pic>
        <p:nvPicPr>
          <p:cNvPr id="1212" name="Google Shape;1212;g142824cfa6a_1_241"/>
          <p:cNvPicPr preferRelativeResize="0"/>
          <p:nvPr/>
        </p:nvPicPr>
        <p:blipFill rotWithShape="1">
          <a:blip r:embed="rId4">
            <a:alphaModFix/>
          </a:blip>
          <a:srcRect b="0" l="0" r="0" t="0"/>
          <a:stretch/>
        </p:blipFill>
        <p:spPr>
          <a:xfrm>
            <a:off x="6807070" y="1974775"/>
            <a:ext cx="1649532" cy="1569900"/>
          </a:xfrm>
          <a:prstGeom prst="rect">
            <a:avLst/>
          </a:prstGeom>
          <a:noFill/>
          <a:ln>
            <a:noFill/>
          </a:ln>
        </p:spPr>
      </p:pic>
      <p:pic>
        <p:nvPicPr>
          <p:cNvPr id="1213" name="Google Shape;1213;g142824cfa6a_1_241"/>
          <p:cNvPicPr preferRelativeResize="0"/>
          <p:nvPr/>
        </p:nvPicPr>
        <p:blipFill rotWithShape="1">
          <a:blip r:embed="rId5">
            <a:alphaModFix/>
          </a:blip>
          <a:srcRect b="0" l="0" r="0" t="0"/>
          <a:stretch/>
        </p:blipFill>
        <p:spPr>
          <a:xfrm>
            <a:off x="5696162" y="3697075"/>
            <a:ext cx="3343464" cy="1371375"/>
          </a:xfrm>
          <a:prstGeom prst="rect">
            <a:avLst/>
          </a:prstGeom>
          <a:noFill/>
          <a:ln>
            <a:noFill/>
          </a:ln>
        </p:spPr>
      </p:pic>
      <p:sp>
        <p:nvSpPr>
          <p:cNvPr id="1214" name="Google Shape;1214;g142824cfa6a_1_241"/>
          <p:cNvSpPr txBox="1"/>
          <p:nvPr/>
        </p:nvSpPr>
        <p:spPr>
          <a:xfrm>
            <a:off x="2704150" y="1919700"/>
            <a:ext cx="16128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Kubernetes persistent volumes</a:t>
            </a:r>
            <a:r>
              <a:rPr b="0" i="0" lang="en" sz="1100" u="none" cap="none" strike="noStrike">
                <a:solidFill>
                  <a:schemeClr val="dk1"/>
                </a:solidFill>
                <a:latin typeface="Arial"/>
                <a:ea typeface="Arial"/>
                <a:cs typeface="Arial"/>
                <a:sym typeface="Arial"/>
              </a:rPr>
              <a:t> remain available outside of the pod lifecycle – this means that the volume will remain even after the pod is deleted.</a:t>
            </a:r>
            <a:endParaRPr b="0" i="0" sz="1400" u="none" cap="none" strike="noStrike">
              <a:solidFill>
                <a:srgbClr val="000000"/>
              </a:solidFill>
              <a:latin typeface="Arial"/>
              <a:ea typeface="Arial"/>
              <a:cs typeface="Arial"/>
              <a:sym typeface="Arial"/>
            </a:endParaRPr>
          </a:p>
        </p:txBody>
      </p:sp>
      <p:sp>
        <p:nvSpPr>
          <p:cNvPr id="1215" name="Google Shape;1215;g142824cfa6a_1_241"/>
          <p:cNvSpPr txBox="1"/>
          <p:nvPr/>
        </p:nvSpPr>
        <p:spPr>
          <a:xfrm>
            <a:off x="4774400" y="1677050"/>
            <a:ext cx="1083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Persistent Volume</a:t>
            </a:r>
            <a:r>
              <a:rPr b="0" i="0" lang="en" sz="1100" u="none" cap="none" strike="noStrike">
                <a:solidFill>
                  <a:schemeClr val="dk1"/>
                </a:solidFill>
                <a:latin typeface="Arial"/>
                <a:ea typeface="Arial"/>
                <a:cs typeface="Arial"/>
                <a:sym typeface="Arial"/>
              </a:rPr>
              <a:t> is a piece of storage available to the cluster.</a:t>
            </a:r>
            <a:endParaRPr b="0" i="0" sz="1400" u="none" cap="none" strike="noStrike">
              <a:solidFill>
                <a:srgbClr val="000000"/>
              </a:solidFill>
              <a:latin typeface="Arial"/>
              <a:ea typeface="Arial"/>
              <a:cs typeface="Arial"/>
              <a:sym typeface="Arial"/>
            </a:endParaRPr>
          </a:p>
        </p:txBody>
      </p:sp>
      <p:pic>
        <p:nvPicPr>
          <p:cNvPr id="1216" name="Google Shape;1216;g142824cfa6a_1_241"/>
          <p:cNvPicPr preferRelativeResize="0"/>
          <p:nvPr/>
        </p:nvPicPr>
        <p:blipFill rotWithShape="1">
          <a:blip r:embed="rId6">
            <a:alphaModFix/>
          </a:blip>
          <a:srcRect b="0" l="0" r="0" t="0"/>
          <a:stretch/>
        </p:blipFill>
        <p:spPr>
          <a:xfrm>
            <a:off x="2793700" y="3386825"/>
            <a:ext cx="2130448" cy="168162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g1437080effc_0_20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22" name="Google Shape;1222;g1437080effc_0_204"/>
          <p:cNvSpPr/>
          <p:nvPr/>
        </p:nvSpPr>
        <p:spPr>
          <a:xfrm>
            <a:off x="2282225" y="521450"/>
            <a:ext cx="4998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Object: PersistentVolume access mode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23" name="Google Shape;1223;g1437080effc_0_20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24" name="Google Shape;1224;g1437080effc_0_20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1437080effc_0_204"/>
          <p:cNvSpPr txBox="1"/>
          <p:nvPr/>
        </p:nvSpPr>
        <p:spPr>
          <a:xfrm>
            <a:off x="2478075"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pv</a:t>
            </a:r>
            <a:endParaRPr b="0" i="0" sz="1400" u="none" cap="none" strike="noStrike">
              <a:solidFill>
                <a:srgbClr val="000000"/>
              </a:solidFill>
              <a:latin typeface="Arial"/>
              <a:ea typeface="Arial"/>
              <a:cs typeface="Arial"/>
              <a:sym typeface="Arial"/>
            </a:endParaRPr>
          </a:p>
        </p:txBody>
      </p:sp>
      <p:sp>
        <p:nvSpPr>
          <p:cNvPr id="1226" name="Google Shape;1226;g1437080effc_0_204"/>
          <p:cNvSpPr txBox="1"/>
          <p:nvPr/>
        </p:nvSpPr>
        <p:spPr>
          <a:xfrm>
            <a:off x="104325" y="786375"/>
            <a:ext cx="1524600" cy="368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000" u="none" cap="none" strike="noStrike">
                <a:solidFill>
                  <a:schemeClr val="dk1"/>
                </a:solidFill>
                <a:latin typeface="Arial"/>
                <a:ea typeface="Arial"/>
                <a:cs typeface="Arial"/>
                <a:sym typeface="Arial"/>
              </a:rPr>
              <a:t>Access Modes</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 PersistentVolume can be mounted on a host in any way supported by the resource provider. As shown in the table below, providers will have different capabilities and each PV's access modes are set to the specific modes supported by that particular volume. For example, NFS can support multiple read/write clients, but a specific NFS PV might be exported on the server as read-only. Each PV gets its own set of access modes describing that specific PV's capabilities.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The access modes are: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27" name="Google Shape;1227;g1437080effc_0_204"/>
          <p:cNvPicPr preferRelativeResize="0"/>
          <p:nvPr/>
        </p:nvPicPr>
        <p:blipFill rotWithShape="1">
          <a:blip r:embed="rId4">
            <a:alphaModFix/>
          </a:blip>
          <a:srcRect b="0" l="0" r="0" t="0"/>
          <a:stretch/>
        </p:blipFill>
        <p:spPr>
          <a:xfrm>
            <a:off x="3169500" y="2136525"/>
            <a:ext cx="4027346" cy="2854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19a70a73938_0_4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233" name="Google Shape;1233;g19a70a73938_0_4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34" name="Google Shape;1234;g19a70a73938_0_41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provision volume for a specific pod</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235" name="Google Shape;1235;g19a70a73938_0_411"/>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PersistantVolumeClaim</a:t>
            </a:r>
            <a:endParaRPr b="1" sz="1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142824cfa6a_1_24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41" name="Google Shape;1241;g142824cfa6a_1_249"/>
          <p:cNvSpPr/>
          <p:nvPr/>
        </p:nvSpPr>
        <p:spPr>
          <a:xfrm>
            <a:off x="2848150" y="547450"/>
            <a:ext cx="3166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PersistentVolumeClaim</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42" name="Google Shape;1242;g142824cfa6a_1_24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43" name="Google Shape;1243;g142824cfa6a_1_24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142824cfa6a_1_249"/>
          <p:cNvSpPr txBox="1"/>
          <p:nvPr/>
        </p:nvSpPr>
        <p:spPr>
          <a:xfrm>
            <a:off x="3243600" y="142217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pvc</a:t>
            </a:r>
            <a:endParaRPr b="0" i="0" sz="1400" u="none" cap="none" strike="noStrike">
              <a:solidFill>
                <a:srgbClr val="000000"/>
              </a:solidFill>
              <a:latin typeface="Arial"/>
              <a:ea typeface="Arial"/>
              <a:cs typeface="Arial"/>
              <a:sym typeface="Arial"/>
            </a:endParaRPr>
          </a:p>
        </p:txBody>
      </p:sp>
      <p:sp>
        <p:nvSpPr>
          <p:cNvPr id="1245" name="Google Shape;1245;g142824cfa6a_1_249"/>
          <p:cNvSpPr txBox="1"/>
          <p:nvPr/>
        </p:nvSpPr>
        <p:spPr>
          <a:xfrm>
            <a:off x="47975" y="1510475"/>
            <a:ext cx="3000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a:t>
            </a:r>
            <a:r>
              <a:rPr b="1" i="0" lang="en" sz="1000" u="none" cap="none" strike="noStrike">
                <a:solidFill>
                  <a:srgbClr val="000000"/>
                </a:solidFill>
                <a:latin typeface="Arial"/>
                <a:ea typeface="Arial"/>
                <a:cs typeface="Arial"/>
                <a:sym typeface="Arial"/>
              </a:rPr>
              <a:t> PersistentVolumeClaim</a:t>
            </a:r>
            <a:r>
              <a:rPr b="0" i="0" lang="en" sz="1000" u="none" cap="none" strike="noStrike">
                <a:solidFill>
                  <a:srgbClr val="000000"/>
                </a:solidFill>
                <a:latin typeface="Arial"/>
                <a:ea typeface="Arial"/>
                <a:cs typeface="Arial"/>
                <a:sym typeface="Arial"/>
              </a:rPr>
              <a:t> is a request for and claim to a PersistentVolume resource. PersistentVolumeClaim objects request a specific size, access mode, and StorageClass for the PersistentVolume. If a PersistentVolume that satisfies the request exists or can be provisioned, the PersistentVolumeClaim is bound to that PersistentVolume.</a:t>
            </a:r>
            <a:endParaRPr b="0" i="0" sz="1000" u="none" cap="none" strike="noStrike">
              <a:solidFill>
                <a:srgbClr val="000000"/>
              </a:solidFill>
              <a:latin typeface="Arial"/>
              <a:ea typeface="Arial"/>
              <a:cs typeface="Arial"/>
              <a:sym typeface="Arial"/>
            </a:endParaRPr>
          </a:p>
        </p:txBody>
      </p:sp>
      <p:sp>
        <p:nvSpPr>
          <p:cNvPr id="1246" name="Google Shape;1246;g142824cfa6a_1_249"/>
          <p:cNvSpPr txBox="1"/>
          <p:nvPr/>
        </p:nvSpPr>
        <p:spPr>
          <a:xfrm>
            <a:off x="3402250" y="1893700"/>
            <a:ext cx="1917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PersistentVolumeClaim</a:t>
            </a:r>
            <a:r>
              <a:rPr b="0" i="0" lang="en" sz="1100" u="none" cap="none" strike="noStrike">
                <a:solidFill>
                  <a:schemeClr val="dk1"/>
                </a:solidFill>
                <a:latin typeface="Arial"/>
                <a:ea typeface="Arial"/>
                <a:cs typeface="Arial"/>
                <a:sym typeface="Arial"/>
              </a:rPr>
              <a:t> (PVC) is a request for storage by a user. It is similar to a Pod. </a:t>
            </a:r>
            <a:endParaRPr b="0" i="0" sz="1400" u="none" cap="none" strike="noStrike">
              <a:solidFill>
                <a:srgbClr val="000000"/>
              </a:solidFill>
              <a:latin typeface="Arial"/>
              <a:ea typeface="Arial"/>
              <a:cs typeface="Arial"/>
              <a:sym typeface="Arial"/>
            </a:endParaRPr>
          </a:p>
        </p:txBody>
      </p:sp>
      <p:sp>
        <p:nvSpPr>
          <p:cNvPr id="1247" name="Google Shape;1247;g142824cfa6a_1_249"/>
          <p:cNvSpPr txBox="1"/>
          <p:nvPr/>
        </p:nvSpPr>
        <p:spPr>
          <a:xfrm>
            <a:off x="5745325" y="1644950"/>
            <a:ext cx="17172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Pods consume node resources and PVCs consume PV resources.</a:t>
            </a:r>
            <a:endParaRPr b="0" i="0" sz="1100" u="none" cap="none" strike="noStrike">
              <a:solidFill>
                <a:srgbClr val="000000"/>
              </a:solidFill>
              <a:latin typeface="Arial"/>
              <a:ea typeface="Arial"/>
              <a:cs typeface="Arial"/>
              <a:sym typeface="Arial"/>
            </a:endParaRPr>
          </a:p>
        </p:txBody>
      </p:sp>
      <p:sp>
        <p:nvSpPr>
          <p:cNvPr id="1248" name="Google Shape;1248;g142824cfa6a_1_249"/>
          <p:cNvSpPr txBox="1"/>
          <p:nvPr/>
        </p:nvSpPr>
        <p:spPr>
          <a:xfrm>
            <a:off x="7727275" y="1219675"/>
            <a:ext cx="13632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persistent volume claim (PVC) is a request for storage, which is met by binding the PVC to a persistent volume (PV).</a:t>
            </a:r>
            <a:endParaRPr b="0" i="0" sz="1100" u="none" cap="none" strike="noStrike">
              <a:solidFill>
                <a:srgbClr val="000000"/>
              </a:solidFill>
              <a:latin typeface="Arial"/>
              <a:ea typeface="Arial"/>
              <a:cs typeface="Arial"/>
              <a:sym typeface="Arial"/>
            </a:endParaRPr>
          </a:p>
        </p:txBody>
      </p:sp>
      <p:pic>
        <p:nvPicPr>
          <p:cNvPr id="1249" name="Google Shape;1249;g142824cfa6a_1_249"/>
          <p:cNvPicPr preferRelativeResize="0"/>
          <p:nvPr/>
        </p:nvPicPr>
        <p:blipFill rotWithShape="1">
          <a:blip r:embed="rId4">
            <a:alphaModFix/>
          </a:blip>
          <a:srcRect b="0" l="0" r="0" t="0"/>
          <a:stretch/>
        </p:blipFill>
        <p:spPr>
          <a:xfrm>
            <a:off x="3200375" y="2908000"/>
            <a:ext cx="2225984" cy="2083100"/>
          </a:xfrm>
          <a:prstGeom prst="rect">
            <a:avLst/>
          </a:prstGeom>
          <a:noFill/>
          <a:ln>
            <a:noFill/>
          </a:ln>
        </p:spPr>
      </p:pic>
      <p:sp>
        <p:nvSpPr>
          <p:cNvPr id="1250" name="Google Shape;1250;g142824cfa6a_1_249"/>
          <p:cNvSpPr txBox="1"/>
          <p:nvPr/>
        </p:nvSpPr>
        <p:spPr>
          <a:xfrm>
            <a:off x="5785425" y="2455400"/>
            <a:ext cx="1464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Persistent volume claim is a request for storage usage by a Kubernetes developer.</a:t>
            </a:r>
            <a:endParaRPr b="0" i="0" sz="1000" u="none" cap="none" strike="noStrike">
              <a:solidFill>
                <a:srgbClr val="000000"/>
              </a:solidFill>
              <a:latin typeface="Arial"/>
              <a:ea typeface="Arial"/>
              <a:cs typeface="Arial"/>
              <a:sym typeface="Arial"/>
            </a:endParaRPr>
          </a:p>
        </p:txBody>
      </p:sp>
      <p:sp>
        <p:nvSpPr>
          <p:cNvPr id="1251" name="Google Shape;1251;g142824cfa6a_1_249"/>
          <p:cNvSpPr txBox="1"/>
          <p:nvPr/>
        </p:nvSpPr>
        <p:spPr>
          <a:xfrm>
            <a:off x="361100" y="3025125"/>
            <a:ext cx="14646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PersistentVolumeClaim</a:t>
            </a:r>
            <a:r>
              <a:rPr b="0" i="0" lang="en" sz="1100" u="none" cap="none" strike="noStrike">
                <a:solidFill>
                  <a:schemeClr val="dk1"/>
                </a:solidFill>
                <a:latin typeface="Arial"/>
                <a:ea typeface="Arial"/>
                <a:cs typeface="Arial"/>
                <a:sym typeface="Arial"/>
              </a:rPr>
              <a:t> is a request for and claim to a PersistentVolume resource. </a:t>
            </a:r>
            <a:endParaRPr b="0" i="0" sz="1400" u="none" cap="none" strike="noStrike">
              <a:solidFill>
                <a:srgbClr val="000000"/>
              </a:solidFill>
              <a:latin typeface="Arial"/>
              <a:ea typeface="Arial"/>
              <a:cs typeface="Arial"/>
              <a:sym typeface="Arial"/>
            </a:endParaRPr>
          </a:p>
        </p:txBody>
      </p:sp>
      <p:pic>
        <p:nvPicPr>
          <p:cNvPr id="1252" name="Google Shape;1252;g142824cfa6a_1_249"/>
          <p:cNvPicPr preferRelativeResize="0"/>
          <p:nvPr/>
        </p:nvPicPr>
        <p:blipFill rotWithShape="1">
          <a:blip r:embed="rId5">
            <a:alphaModFix/>
          </a:blip>
          <a:srcRect b="0" l="0" r="0" t="0"/>
          <a:stretch/>
        </p:blipFill>
        <p:spPr>
          <a:xfrm>
            <a:off x="6349775" y="3463131"/>
            <a:ext cx="2656800" cy="168036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19a70a73938_0_41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58" name="Google Shape;1258;g19a70a73938_0_418"/>
          <p:cNvSpPr/>
          <p:nvPr/>
        </p:nvSpPr>
        <p:spPr>
          <a:xfrm>
            <a:off x="2412375" y="618775"/>
            <a:ext cx="4629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500">
                <a:solidFill>
                  <a:schemeClr val="dk1"/>
                </a:solidFill>
              </a:rPr>
              <a:t>PersistantVolumeClaim</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u="none" cap="none" strike="noStrike">
              <a:solidFill>
                <a:schemeClr val="dk1"/>
              </a:solidFill>
              <a:latin typeface="Times New Roman"/>
              <a:ea typeface="Times New Roman"/>
              <a:cs typeface="Times New Roman"/>
              <a:sym typeface="Times New Roman"/>
            </a:endParaRPr>
          </a:p>
        </p:txBody>
      </p:sp>
      <p:pic>
        <p:nvPicPr>
          <p:cNvPr id="1259" name="Google Shape;1259;g19a70a73938_0_41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60" name="Google Shape;1260;g19a70a73938_0_41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19a70a73938_0_418"/>
          <p:cNvSpPr/>
          <p:nvPr/>
        </p:nvSpPr>
        <p:spPr>
          <a:xfrm>
            <a:off x="2419200" y="2061800"/>
            <a:ext cx="4305600" cy="27729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 sz="1000">
                <a:solidFill>
                  <a:schemeClr val="dk1"/>
                </a:solidFill>
              </a:rPr>
              <a:t>A persistantVolume </a:t>
            </a:r>
            <a:r>
              <a:rPr lang="en" sz="1000">
                <a:solidFill>
                  <a:schemeClr val="dk1"/>
                </a:solidFill>
              </a:rPr>
              <a:t>is a volume a pod </a:t>
            </a:r>
            <a:r>
              <a:rPr lang="en" sz="1000">
                <a:solidFill>
                  <a:schemeClr val="dk1"/>
                </a:solidFill>
              </a:rPr>
              <a:t>specific</a:t>
            </a:r>
            <a:r>
              <a:rPr lang="en" sz="1000">
                <a:solidFill>
                  <a:schemeClr val="dk1"/>
                </a:solidFill>
              </a:rPr>
              <a:t> pod will </a:t>
            </a:r>
            <a:r>
              <a:rPr lang="en" sz="1000">
                <a:solidFill>
                  <a:schemeClr val="dk1"/>
                </a:solidFill>
              </a:rPr>
              <a:t>consume or use </a:t>
            </a:r>
            <a:endParaRPr sz="1100">
              <a:solidFill>
                <a:schemeClr val="dk1"/>
              </a:solidFill>
            </a:endParaRPr>
          </a:p>
          <a:p>
            <a:pPr indent="0" lvl="0" marL="0" rtl="0" algn="l">
              <a:lnSpc>
                <a:spcPct val="115000"/>
              </a:lnSpc>
              <a:spcBef>
                <a:spcPts val="1800"/>
              </a:spcBef>
              <a:spcAft>
                <a:spcPts val="0"/>
              </a:spcAft>
              <a:buNone/>
            </a:pPr>
            <a:r>
              <a:t/>
            </a:r>
            <a:endParaRPr sz="1100">
              <a:solidFill>
                <a:schemeClr val="dk1"/>
              </a:solidFill>
            </a:endParaRPr>
          </a:p>
        </p:txBody>
      </p:sp>
      <p:sp>
        <p:nvSpPr>
          <p:cNvPr id="1262" name="Google Shape;1262;g19a70a73938_0_41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pvc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1436f3c00aa_0_9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68" name="Google Shape;1268;g1436f3c00aa_0_94"/>
          <p:cNvSpPr/>
          <p:nvPr/>
        </p:nvSpPr>
        <p:spPr>
          <a:xfrm>
            <a:off x="1405025" y="686200"/>
            <a:ext cx="4402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PersistentVolume vs PersistentVolumeClaim</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69" name="Google Shape;1269;g1436f3c00aa_0_9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70" name="Google Shape;1270;g1436f3c00aa_0_9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1436f3c00aa_0_94"/>
          <p:cNvSpPr txBox="1"/>
          <p:nvPr/>
        </p:nvSpPr>
        <p:spPr>
          <a:xfrm>
            <a:off x="2512150"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pvc,pv</a:t>
            </a:r>
            <a:endParaRPr b="0" i="0" sz="1400" u="none" cap="none" strike="noStrike">
              <a:solidFill>
                <a:srgbClr val="000000"/>
              </a:solidFill>
              <a:latin typeface="Arial"/>
              <a:ea typeface="Arial"/>
              <a:cs typeface="Arial"/>
              <a:sym typeface="Arial"/>
            </a:endParaRPr>
          </a:p>
        </p:txBody>
      </p:sp>
      <p:sp>
        <p:nvSpPr>
          <p:cNvPr id="1272" name="Google Shape;1272;g1436f3c00aa_0_94"/>
          <p:cNvSpPr txBox="1"/>
          <p:nvPr/>
        </p:nvSpPr>
        <p:spPr>
          <a:xfrm>
            <a:off x="264800" y="1965925"/>
            <a:ext cx="1773300" cy="135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So a persistent volume (PV) is the "physical" volume on the host machine that stores your persistent data. A persistent volume claim (PVC) is a </a:t>
            </a:r>
            <a:r>
              <a:rPr b="0" i="1" lang="en" sz="700" u="none" cap="none" strike="noStrike">
                <a:solidFill>
                  <a:schemeClr val="dk1"/>
                </a:solidFill>
                <a:latin typeface="Arial"/>
                <a:ea typeface="Arial"/>
                <a:cs typeface="Arial"/>
                <a:sym typeface="Arial"/>
              </a:rPr>
              <a:t>request</a:t>
            </a:r>
            <a:r>
              <a:rPr b="0" i="0" lang="en" sz="700" u="none" cap="none" strike="noStrike">
                <a:solidFill>
                  <a:schemeClr val="dk1"/>
                </a:solidFill>
                <a:latin typeface="Arial"/>
                <a:ea typeface="Arial"/>
                <a:cs typeface="Arial"/>
                <a:sym typeface="Arial"/>
              </a:rPr>
              <a:t> for the platform to create a PV for you, and you attach PVs to your pods via a PVC.</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273" name="Google Shape;1273;g1436f3c00aa_0_94"/>
          <p:cNvSpPr txBox="1"/>
          <p:nvPr/>
        </p:nvSpPr>
        <p:spPr>
          <a:xfrm>
            <a:off x="7434275" y="845050"/>
            <a:ext cx="16368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000" u="none" cap="none" strike="noStrike">
                <a:solidFill>
                  <a:srgbClr val="000000"/>
                </a:solidFill>
                <a:latin typeface="Arial"/>
                <a:ea typeface="Arial"/>
                <a:cs typeface="Arial"/>
                <a:sym typeface="Arial"/>
              </a:rPr>
              <a:t>Short and Simple</a:t>
            </a:r>
            <a:endParaRPr b="1" i="0" sz="1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000" u="none" cap="none" strike="noStrike">
                <a:solidFill>
                  <a:srgbClr val="000000"/>
                </a:solidFill>
                <a:latin typeface="Arial"/>
                <a:ea typeface="Arial"/>
                <a:cs typeface="Arial"/>
                <a:sym typeface="Arial"/>
              </a:rPr>
              <a:t>Persistent Volume - Available storage let's say you have 100Gi</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Persistent Volume Claim - You request from Persistent Volume, let's say you request 10Gi you'll get it but if you request 110Gi you won't get it</a:t>
            </a:r>
            <a:endParaRPr b="0" i="0" sz="1000" u="none" cap="none" strike="noStrike">
              <a:solidFill>
                <a:srgbClr val="000000"/>
              </a:solidFill>
              <a:latin typeface="Arial"/>
              <a:ea typeface="Arial"/>
              <a:cs typeface="Arial"/>
              <a:sym typeface="Arial"/>
            </a:endParaRPr>
          </a:p>
        </p:txBody>
      </p:sp>
      <p:sp>
        <p:nvSpPr>
          <p:cNvPr id="1274" name="Google Shape;1274;g1436f3c00aa_0_94"/>
          <p:cNvSpPr txBox="1"/>
          <p:nvPr/>
        </p:nvSpPr>
        <p:spPr>
          <a:xfrm>
            <a:off x="2479475" y="2158500"/>
            <a:ext cx="3506700" cy="259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000" u="none" cap="none" strike="noStrike">
                <a:solidFill>
                  <a:srgbClr val="000000"/>
                </a:solidFill>
                <a:latin typeface="Arial"/>
                <a:ea typeface="Arial"/>
                <a:cs typeface="Arial"/>
                <a:sym typeface="Arial"/>
              </a:rPr>
              <a:t>A PersistentVolume (PV) is a piece of storage in the cluster that has been provisioned by server/storage/cluster administrator or dynamically provisioned using Storage Classes. It is a resource in the cluster just like node.</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000" u="none" cap="none" strike="noStrike">
                <a:solidFill>
                  <a:srgbClr val="000000"/>
                </a:solidFill>
                <a:latin typeface="Arial"/>
                <a:ea typeface="Arial"/>
                <a:cs typeface="Arial"/>
                <a:sym typeface="Arial"/>
              </a:rPr>
              <a:t>A PersistentVolumeClaim (PVC) is a request for storage by a user which can be attained from PV. It is similar to a Pod. Pods consume node resources and PVCs consume PV resources. Pods can request specific levels of resources (CPU and Memory). Claims can request specific size and access modes (e.g., they can be mounted ReadWriteOnce, ReadOnlyMany or ReadWriteMany.</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275" name="Google Shape;1275;g1436f3c00aa_0_94"/>
          <p:cNvSpPr txBox="1"/>
          <p:nvPr/>
        </p:nvSpPr>
        <p:spPr>
          <a:xfrm>
            <a:off x="224675" y="3065225"/>
            <a:ext cx="22227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	A PersistentVolume (PV) is a piece of storage in the cluster or central storage let's say 100GB.</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	A PersistentVolumeClaim (PVC) is a request for storage by a user for the application to use 10GB.</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In real life scenario, PV is whole cake and PVC is piece of cake (But you can have a whole cake if there are no other people to eat (just like if there are no other application to use you can use whole PV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g1437080effc_0_19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81" name="Google Shape;1281;g1437080effc_0_190"/>
          <p:cNvSpPr/>
          <p:nvPr/>
        </p:nvSpPr>
        <p:spPr>
          <a:xfrm>
            <a:off x="1405025" y="686200"/>
            <a:ext cx="4561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500" u="none" cap="none" strike="noStrike">
                <a:solidFill>
                  <a:schemeClr val="dk1"/>
                </a:solidFill>
                <a:latin typeface="Arial"/>
                <a:ea typeface="Arial"/>
                <a:cs typeface="Arial"/>
                <a:sym typeface="Arial"/>
              </a:rPr>
              <a:t>PersistentVolume vs PersistentVolumeClaim</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82" name="Google Shape;1282;g1437080effc_0_19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83" name="Google Shape;1283;g1437080effc_0_19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1437080effc_0_190"/>
          <p:cNvSpPr txBox="1"/>
          <p:nvPr/>
        </p:nvSpPr>
        <p:spPr>
          <a:xfrm>
            <a:off x="2512150"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pvc,pv</a:t>
            </a:r>
            <a:endParaRPr b="0" i="0" sz="1400" u="none" cap="none" strike="noStrike">
              <a:solidFill>
                <a:srgbClr val="000000"/>
              </a:solidFill>
              <a:latin typeface="Arial"/>
              <a:ea typeface="Arial"/>
              <a:cs typeface="Arial"/>
              <a:sym typeface="Arial"/>
            </a:endParaRPr>
          </a:p>
        </p:txBody>
      </p:sp>
      <p:sp>
        <p:nvSpPr>
          <p:cNvPr id="1285" name="Google Shape;1285;g1437080effc_0_190"/>
          <p:cNvSpPr txBox="1"/>
          <p:nvPr/>
        </p:nvSpPr>
        <p:spPr>
          <a:xfrm>
            <a:off x="417250" y="1917775"/>
            <a:ext cx="6122400" cy="350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A Persistent Volume Claim is telling you what options you have access to in a particular cluster and they got this circular at this store called Smart Tech with some ads about your configuration options, those ads are the Persistent Volume Claim.</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Inside your config file you write out the different Persistent Volume Claims that you are going to have inside your cluster, kind of like your wish list to Santa, but of course you are going to go take that to the sales guy at Smart Tech when you are done.</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So you write a config file that says there should a 600gb hard drive option available to all your clusters and a 1TB hard drive option as well.</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When you choose one of these options of the Persistent Volume Claim you go and request that Kubernetes (the sales guy) goes and gets that option for you, the option you have chosen, Kubernetes has to look through these instances of storage options in the stock room that are readily available. These instances of hard drives can be used right away and they are considered statically provisioned because they are created ahead of time.</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On the other hand, there is dynamically provisioned options that were created on the fly, when you asked Kubernetes the sales guy, so kind of like just-in-time production, it got created when you immediately asked for it.</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So the Persistent Volume Claim is the stores advertisement of options and whichever one you choose Kubernetes will go get it, either one in storage or create one on the fly.</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The Persistent Volume is the actual product or options that you get back from Kubernetes that you asked for. If Kubernetes does not have what you asked for it will try to create it on the fly for you.</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So the PVC is what Smart Tech is advertising they have to offer to your cluster which Kubernetes the sales guy will get for you and the PV is the actual finished product delivered to you.</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1437080effc_0_14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91" name="Google Shape;1291;g1437080effc_0_141"/>
          <p:cNvSpPr/>
          <p:nvPr/>
        </p:nvSpPr>
        <p:spPr>
          <a:xfrm>
            <a:off x="1591925" y="686200"/>
            <a:ext cx="5823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StorageClass,  </a:t>
            </a:r>
            <a:r>
              <a:rPr b="1" i="0" lang="en" sz="1400" u="none" cap="none" strike="noStrike">
                <a:solidFill>
                  <a:schemeClr val="dk1"/>
                </a:solidFill>
                <a:latin typeface="Arial"/>
                <a:ea typeface="Arial"/>
                <a:cs typeface="Arial"/>
                <a:sym typeface="Arial"/>
              </a:rPr>
              <a:t>PersistentVolume PersistentVolumeClaim</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92" name="Google Shape;1292;g1437080effc_0_14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293" name="Google Shape;1293;g1437080effc_0_14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1437080effc_0_141"/>
          <p:cNvSpPr txBox="1"/>
          <p:nvPr/>
        </p:nvSpPr>
        <p:spPr>
          <a:xfrm>
            <a:off x="2512150"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sc,pvc,pv</a:t>
            </a:r>
            <a:endParaRPr b="0" i="0" sz="1400" u="none" cap="none" strike="noStrike">
              <a:solidFill>
                <a:srgbClr val="000000"/>
              </a:solidFill>
              <a:latin typeface="Arial"/>
              <a:ea typeface="Arial"/>
              <a:cs typeface="Arial"/>
              <a:sym typeface="Arial"/>
            </a:endParaRPr>
          </a:p>
        </p:txBody>
      </p:sp>
      <p:pic>
        <p:nvPicPr>
          <p:cNvPr id="1295" name="Google Shape;1295;g1437080effc_0_141"/>
          <p:cNvPicPr preferRelativeResize="0"/>
          <p:nvPr/>
        </p:nvPicPr>
        <p:blipFill rotWithShape="1">
          <a:blip r:embed="rId4">
            <a:alphaModFix/>
          </a:blip>
          <a:srcRect b="0" l="0" r="0" t="0"/>
          <a:stretch/>
        </p:blipFill>
        <p:spPr>
          <a:xfrm>
            <a:off x="2206575" y="1984125"/>
            <a:ext cx="5154864" cy="28545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g19a70a73938_0_42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01" name="Google Shape;1301;g19a70a73938_0_42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02" name="Google Shape;1302;g19a70a73938_0_427"/>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manage volumes </a:t>
            </a:r>
            <a:r>
              <a:rPr b="1" lang="en" sz="1700">
                <a:solidFill>
                  <a:srgbClr val="0000FF"/>
                </a:solidFill>
              </a:rPr>
              <a:t> </a:t>
            </a:r>
            <a:r>
              <a:rPr b="1" lang="en" sz="1700">
                <a:solidFill>
                  <a:schemeClr val="dk1"/>
                </a:solidFill>
              </a:rPr>
              <a:t>in K8S ?</a:t>
            </a:r>
            <a:endParaRPr sz="1200"/>
          </a:p>
        </p:txBody>
      </p:sp>
      <p:sp>
        <p:nvSpPr>
          <p:cNvPr id="1303" name="Google Shape;1303;g19a70a73938_0_427"/>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volumes management in K8S</a:t>
            </a:r>
            <a:endParaRPr b="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1a09347d74_3_1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0" name="Google Shape;220;g21a09347d74_3_19"/>
          <p:cNvSpPr/>
          <p:nvPr/>
        </p:nvSpPr>
        <p:spPr>
          <a:xfrm>
            <a:off x="3293175" y="611125"/>
            <a:ext cx="2046000" cy="701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One More time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1" name="Google Shape;221;g21a09347d74_3_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2" name="Google Shape;222;g21a09347d74_3_19"/>
          <p:cNvSpPr txBox="1"/>
          <p:nvPr/>
        </p:nvSpPr>
        <p:spPr>
          <a:xfrm>
            <a:off x="138575" y="1459100"/>
            <a:ext cx="8952000" cy="396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rgbClr val="FF0000"/>
                </a:solidFill>
              </a:rPr>
              <a:t>API Server</a:t>
            </a:r>
            <a:endParaRPr b="1" sz="11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The</a:t>
            </a:r>
            <a:r>
              <a:rPr lang="en" sz="1100">
                <a:solidFill>
                  <a:schemeClr val="dk1"/>
                </a:solidFill>
                <a:uFill>
                  <a:noFill/>
                </a:uFill>
                <a:hlinkClick r:id="rId4">
                  <a:extLst>
                    <a:ext uri="{A12FA001-AC4F-418D-AE19-62706E023703}">
                      <ahyp:hlinkClr val="tx"/>
                    </a:ext>
                  </a:extLst>
                </a:hlinkClick>
              </a:rPr>
              <a:t> </a:t>
            </a:r>
            <a:r>
              <a:rPr b="1" lang="en" sz="1100">
                <a:solidFill>
                  <a:schemeClr val="dk1"/>
                </a:solidFill>
              </a:rPr>
              <a:t>API-Server </a:t>
            </a:r>
            <a:r>
              <a:rPr lang="en" sz="1100">
                <a:solidFill>
                  <a:schemeClr val="dk1"/>
                </a:solidFill>
              </a:rPr>
              <a:t>is the front-end of the control plane and the only component in the control plane that we interact with directly. Internal system components, as well as external user components, all communicate via the same API.</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FF0000"/>
                </a:solidFill>
              </a:rPr>
              <a:t>etcd</a:t>
            </a:r>
            <a:endParaRPr b="1" sz="11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The Key-Value Store, also called </a:t>
            </a:r>
            <a:r>
              <a:rPr b="1" lang="en" sz="1100">
                <a:solidFill>
                  <a:schemeClr val="dk1"/>
                </a:solidFill>
              </a:rPr>
              <a:t>etcd</a:t>
            </a:r>
            <a:r>
              <a:rPr lang="en" sz="1100">
                <a:solidFill>
                  <a:schemeClr val="dk1"/>
                </a:solidFill>
              </a:rPr>
              <a:t>, is a database Kubernetes uses to back-up all cluster data. It stores the entire configuration and state of the cluster. The Master node queries </a:t>
            </a:r>
            <a:r>
              <a:rPr b="1" lang="en" sz="1100">
                <a:solidFill>
                  <a:schemeClr val="dk1"/>
                </a:solidFill>
              </a:rPr>
              <a:t>etcd</a:t>
            </a:r>
            <a:r>
              <a:rPr lang="en" sz="1100">
                <a:solidFill>
                  <a:schemeClr val="dk1"/>
                </a:solidFill>
              </a:rPr>
              <a:t> to retrieve parameters for the state of the nodes, pods, and containers.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FF0000"/>
                </a:solidFill>
              </a:rPr>
              <a:t>Controller</a:t>
            </a:r>
            <a:endParaRPr b="1" sz="11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The role of the </a:t>
            </a:r>
            <a:r>
              <a:rPr b="1" lang="en" sz="1100">
                <a:solidFill>
                  <a:schemeClr val="dk1"/>
                </a:solidFill>
              </a:rPr>
              <a:t>Controller</a:t>
            </a:r>
            <a:r>
              <a:rPr lang="en" sz="1100">
                <a:solidFill>
                  <a:schemeClr val="dk1"/>
                </a:solidFill>
              </a:rPr>
              <a:t> is to obtain the desired state from the API Server. It checks the current state of the nodes it is tasked to control, and determines if there are any differences, and resolves them, if any.</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rgbClr val="FF0000"/>
                </a:solidFill>
              </a:rPr>
              <a:t>Scheduler</a:t>
            </a:r>
            <a:endParaRPr b="1" sz="1100">
              <a:solidFill>
                <a:srgbClr val="FF0000"/>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A </a:t>
            </a:r>
            <a:r>
              <a:rPr b="1" lang="en" sz="1100">
                <a:solidFill>
                  <a:schemeClr val="dk1"/>
                </a:solidFill>
              </a:rPr>
              <a:t>Scheduler</a:t>
            </a:r>
            <a:r>
              <a:rPr lang="en" sz="1100">
                <a:solidFill>
                  <a:schemeClr val="dk1"/>
                </a:solidFill>
              </a:rPr>
              <a:t> watches for new requests coming from the API Server and assigns them to healthy nodes. It ranks the quality of the nodes and deploys pods to the best-suited node. If there are no suitable nodes, the pods are put in a pending state until such a node appears.</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g19a70a73938_0_43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09" name="Google Shape;1309;g19a70a73938_0_43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10" name="Google Shape;1310;g19a70a73938_0_434"/>
          <p:cNvSpPr/>
          <p:nvPr/>
        </p:nvSpPr>
        <p:spPr>
          <a:xfrm>
            <a:off x="530925" y="1024300"/>
            <a:ext cx="5671500" cy="122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19a70a73938_0_434"/>
          <p:cNvSpPr/>
          <p:nvPr/>
        </p:nvSpPr>
        <p:spPr>
          <a:xfrm>
            <a:off x="612150" y="1281475"/>
            <a:ext cx="859500" cy="837900"/>
          </a:xfrm>
          <a:prstGeom prst="cube">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PV (5Gi)</a:t>
            </a:r>
            <a:endParaRPr/>
          </a:p>
        </p:txBody>
      </p:sp>
      <p:sp>
        <p:nvSpPr>
          <p:cNvPr id="1312" name="Google Shape;1312;g19a70a73938_0_434"/>
          <p:cNvSpPr/>
          <p:nvPr/>
        </p:nvSpPr>
        <p:spPr>
          <a:xfrm>
            <a:off x="2683288" y="1394163"/>
            <a:ext cx="859500" cy="837900"/>
          </a:xfrm>
          <a:prstGeom prst="cube">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PV (15Gi)</a:t>
            </a:r>
            <a:endParaRPr sz="1100"/>
          </a:p>
        </p:txBody>
      </p:sp>
      <p:sp>
        <p:nvSpPr>
          <p:cNvPr id="1313" name="Google Shape;1313;g19a70a73938_0_434"/>
          <p:cNvSpPr/>
          <p:nvPr/>
        </p:nvSpPr>
        <p:spPr>
          <a:xfrm>
            <a:off x="5234775" y="1217800"/>
            <a:ext cx="859500" cy="837900"/>
          </a:xfrm>
          <a:prstGeom prst="cube">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PV (10Gi)</a:t>
            </a:r>
            <a:endParaRPr/>
          </a:p>
        </p:txBody>
      </p:sp>
      <p:sp>
        <p:nvSpPr>
          <p:cNvPr id="1314" name="Google Shape;1314;g19a70a73938_0_434"/>
          <p:cNvSpPr/>
          <p:nvPr/>
        </p:nvSpPr>
        <p:spPr>
          <a:xfrm>
            <a:off x="3253438" y="2818375"/>
            <a:ext cx="406200" cy="5211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(3Gi)</a:t>
            </a:r>
            <a:endParaRPr/>
          </a:p>
        </p:txBody>
      </p:sp>
      <p:sp>
        <p:nvSpPr>
          <p:cNvPr id="1315" name="Google Shape;1315;g19a70a73938_0_434"/>
          <p:cNvSpPr/>
          <p:nvPr/>
        </p:nvSpPr>
        <p:spPr>
          <a:xfrm>
            <a:off x="5857663" y="3234600"/>
            <a:ext cx="406200" cy="5211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(1Gi)</a:t>
            </a:r>
            <a:endParaRPr/>
          </a:p>
        </p:txBody>
      </p:sp>
      <p:sp>
        <p:nvSpPr>
          <p:cNvPr id="1316" name="Google Shape;1316;g19a70a73938_0_434"/>
          <p:cNvSpPr/>
          <p:nvPr/>
        </p:nvSpPr>
        <p:spPr>
          <a:xfrm>
            <a:off x="4618900" y="3234600"/>
            <a:ext cx="406200" cy="5211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(7Gi)</a:t>
            </a:r>
            <a:endParaRPr/>
          </a:p>
        </p:txBody>
      </p:sp>
      <p:sp>
        <p:nvSpPr>
          <p:cNvPr id="1317" name="Google Shape;1317;g19a70a73938_0_434"/>
          <p:cNvSpPr/>
          <p:nvPr/>
        </p:nvSpPr>
        <p:spPr>
          <a:xfrm>
            <a:off x="287650" y="2855650"/>
            <a:ext cx="406200" cy="5211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pvc (1Gi)</a:t>
            </a:r>
            <a:endParaRPr sz="700"/>
          </a:p>
        </p:txBody>
      </p:sp>
      <p:sp>
        <p:nvSpPr>
          <p:cNvPr id="1318" name="Google Shape;1318;g19a70a73938_0_434"/>
          <p:cNvSpPr/>
          <p:nvPr/>
        </p:nvSpPr>
        <p:spPr>
          <a:xfrm>
            <a:off x="1241775" y="2938163"/>
            <a:ext cx="406200" cy="5211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(1Gi)</a:t>
            </a:r>
            <a:endParaRPr/>
          </a:p>
        </p:txBody>
      </p:sp>
      <p:sp>
        <p:nvSpPr>
          <p:cNvPr id="1319" name="Google Shape;1319;g19a70a73938_0_434"/>
          <p:cNvSpPr/>
          <p:nvPr/>
        </p:nvSpPr>
        <p:spPr>
          <a:xfrm>
            <a:off x="2321625" y="2781175"/>
            <a:ext cx="510300" cy="5955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(10Gi)</a:t>
            </a:r>
            <a:endParaRPr/>
          </a:p>
        </p:txBody>
      </p:sp>
      <p:sp>
        <p:nvSpPr>
          <p:cNvPr id="1320" name="Google Shape;1320;g19a70a73938_0_434"/>
          <p:cNvSpPr/>
          <p:nvPr/>
        </p:nvSpPr>
        <p:spPr>
          <a:xfrm>
            <a:off x="5265100" y="3234600"/>
            <a:ext cx="406200" cy="5211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(1Gi)</a:t>
            </a:r>
            <a:endParaRPr/>
          </a:p>
        </p:txBody>
      </p:sp>
      <p:sp>
        <p:nvSpPr>
          <p:cNvPr id="1321" name="Google Shape;1321;g19a70a73938_0_434"/>
          <p:cNvSpPr/>
          <p:nvPr/>
        </p:nvSpPr>
        <p:spPr>
          <a:xfrm>
            <a:off x="6450250" y="3302275"/>
            <a:ext cx="456000" cy="5211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(0.8Gi)</a:t>
            </a:r>
            <a:endParaRPr/>
          </a:p>
        </p:txBody>
      </p:sp>
      <p:sp>
        <p:nvSpPr>
          <p:cNvPr id="1322" name="Google Shape;1322;g19a70a73938_0_434"/>
          <p:cNvSpPr/>
          <p:nvPr/>
        </p:nvSpPr>
        <p:spPr>
          <a:xfrm>
            <a:off x="693850" y="3670500"/>
            <a:ext cx="406200" cy="5211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rPr>
              <a:t>pvc (2Gi)</a:t>
            </a:r>
            <a:endParaRPr/>
          </a:p>
        </p:txBody>
      </p:sp>
      <p:cxnSp>
        <p:nvCxnSpPr>
          <p:cNvPr id="1323" name="Google Shape;1323;g19a70a73938_0_434"/>
          <p:cNvCxnSpPr>
            <a:stCxn id="1311" idx="3"/>
            <a:endCxn id="1317" idx="1"/>
          </p:cNvCxnSpPr>
          <p:nvPr/>
        </p:nvCxnSpPr>
        <p:spPr>
          <a:xfrm flipH="1">
            <a:off x="490763" y="2119375"/>
            <a:ext cx="446400" cy="736200"/>
          </a:xfrm>
          <a:prstGeom prst="straightConnector1">
            <a:avLst/>
          </a:prstGeom>
          <a:noFill/>
          <a:ln cap="flat" cmpd="sng" w="9525">
            <a:solidFill>
              <a:schemeClr val="dk2"/>
            </a:solidFill>
            <a:prstDash val="solid"/>
            <a:round/>
            <a:headEnd len="med" w="med" type="none"/>
            <a:tailEnd len="med" w="med" type="triangle"/>
          </a:ln>
        </p:spPr>
      </p:cxnSp>
      <p:cxnSp>
        <p:nvCxnSpPr>
          <p:cNvPr id="1324" name="Google Shape;1324;g19a70a73938_0_434"/>
          <p:cNvCxnSpPr>
            <a:endCxn id="1322" idx="1"/>
          </p:cNvCxnSpPr>
          <p:nvPr/>
        </p:nvCxnSpPr>
        <p:spPr>
          <a:xfrm flipH="1">
            <a:off x="896950" y="2141100"/>
            <a:ext cx="216000" cy="1529400"/>
          </a:xfrm>
          <a:prstGeom prst="straightConnector1">
            <a:avLst/>
          </a:prstGeom>
          <a:noFill/>
          <a:ln cap="flat" cmpd="sng" w="9525">
            <a:solidFill>
              <a:schemeClr val="dk2"/>
            </a:solidFill>
            <a:prstDash val="solid"/>
            <a:round/>
            <a:headEnd len="med" w="med" type="none"/>
            <a:tailEnd len="med" w="med" type="triangle"/>
          </a:ln>
        </p:spPr>
      </p:cxnSp>
      <p:cxnSp>
        <p:nvCxnSpPr>
          <p:cNvPr id="1325" name="Google Shape;1325;g19a70a73938_0_434"/>
          <p:cNvCxnSpPr>
            <a:endCxn id="1318" idx="2"/>
          </p:cNvCxnSpPr>
          <p:nvPr/>
        </p:nvCxnSpPr>
        <p:spPr>
          <a:xfrm flipH="1">
            <a:off x="1241775" y="1917713"/>
            <a:ext cx="162300" cy="1281000"/>
          </a:xfrm>
          <a:prstGeom prst="straightConnector1">
            <a:avLst/>
          </a:prstGeom>
          <a:noFill/>
          <a:ln cap="flat" cmpd="sng" w="9525">
            <a:solidFill>
              <a:schemeClr val="dk2"/>
            </a:solidFill>
            <a:prstDash val="solid"/>
            <a:round/>
            <a:headEnd len="med" w="med" type="none"/>
            <a:tailEnd len="med" w="med" type="triangle"/>
          </a:ln>
        </p:spPr>
      </p:cxnSp>
      <p:cxnSp>
        <p:nvCxnSpPr>
          <p:cNvPr id="1326" name="Google Shape;1326;g19a70a73938_0_434"/>
          <p:cNvCxnSpPr>
            <a:endCxn id="1319" idx="1"/>
          </p:cNvCxnSpPr>
          <p:nvPr/>
        </p:nvCxnSpPr>
        <p:spPr>
          <a:xfrm flipH="1">
            <a:off x="2576775" y="2080075"/>
            <a:ext cx="316200" cy="701100"/>
          </a:xfrm>
          <a:prstGeom prst="straightConnector1">
            <a:avLst/>
          </a:prstGeom>
          <a:noFill/>
          <a:ln cap="flat" cmpd="sng" w="9525">
            <a:solidFill>
              <a:schemeClr val="dk2"/>
            </a:solidFill>
            <a:prstDash val="solid"/>
            <a:round/>
            <a:headEnd len="med" w="med" type="none"/>
            <a:tailEnd len="med" w="med" type="triangle"/>
          </a:ln>
        </p:spPr>
      </p:cxnSp>
      <p:cxnSp>
        <p:nvCxnSpPr>
          <p:cNvPr id="1327" name="Google Shape;1327;g19a70a73938_0_434"/>
          <p:cNvCxnSpPr>
            <a:endCxn id="1314" idx="0"/>
          </p:cNvCxnSpPr>
          <p:nvPr/>
        </p:nvCxnSpPr>
        <p:spPr>
          <a:xfrm>
            <a:off x="3271738" y="2005525"/>
            <a:ext cx="184800" cy="914400"/>
          </a:xfrm>
          <a:prstGeom prst="straightConnector1">
            <a:avLst/>
          </a:prstGeom>
          <a:noFill/>
          <a:ln cap="flat" cmpd="sng" w="9525">
            <a:solidFill>
              <a:schemeClr val="dk2"/>
            </a:solidFill>
            <a:prstDash val="solid"/>
            <a:round/>
            <a:headEnd len="med" w="med" type="none"/>
            <a:tailEnd len="med" w="med" type="triangle"/>
          </a:ln>
        </p:spPr>
      </p:cxnSp>
      <p:cxnSp>
        <p:nvCxnSpPr>
          <p:cNvPr id="1328" name="Google Shape;1328;g19a70a73938_0_434"/>
          <p:cNvCxnSpPr>
            <a:endCxn id="1316" idx="1"/>
          </p:cNvCxnSpPr>
          <p:nvPr/>
        </p:nvCxnSpPr>
        <p:spPr>
          <a:xfrm flipH="1">
            <a:off x="4822000" y="1958100"/>
            <a:ext cx="588600" cy="1276500"/>
          </a:xfrm>
          <a:prstGeom prst="straightConnector1">
            <a:avLst/>
          </a:prstGeom>
          <a:noFill/>
          <a:ln cap="flat" cmpd="sng" w="9525">
            <a:solidFill>
              <a:schemeClr val="dk2"/>
            </a:solidFill>
            <a:prstDash val="solid"/>
            <a:round/>
            <a:headEnd len="med" w="med" type="none"/>
            <a:tailEnd len="med" w="med" type="triangle"/>
          </a:ln>
        </p:spPr>
      </p:cxnSp>
      <p:cxnSp>
        <p:nvCxnSpPr>
          <p:cNvPr id="1329" name="Google Shape;1329;g19a70a73938_0_434"/>
          <p:cNvCxnSpPr>
            <a:endCxn id="1320" idx="0"/>
          </p:cNvCxnSpPr>
          <p:nvPr/>
        </p:nvCxnSpPr>
        <p:spPr>
          <a:xfrm flipH="1">
            <a:off x="5468200" y="1971750"/>
            <a:ext cx="321300" cy="1364400"/>
          </a:xfrm>
          <a:prstGeom prst="straightConnector1">
            <a:avLst/>
          </a:prstGeom>
          <a:noFill/>
          <a:ln cap="flat" cmpd="sng" w="9525">
            <a:solidFill>
              <a:schemeClr val="dk2"/>
            </a:solidFill>
            <a:prstDash val="solid"/>
            <a:round/>
            <a:headEnd len="med" w="med" type="none"/>
            <a:tailEnd len="med" w="med" type="triangle"/>
          </a:ln>
        </p:spPr>
      </p:cxnSp>
      <p:cxnSp>
        <p:nvCxnSpPr>
          <p:cNvPr id="1330" name="Google Shape;1330;g19a70a73938_0_434"/>
          <p:cNvCxnSpPr>
            <a:endCxn id="1315" idx="1"/>
          </p:cNvCxnSpPr>
          <p:nvPr/>
        </p:nvCxnSpPr>
        <p:spPr>
          <a:xfrm>
            <a:off x="5863963" y="1951500"/>
            <a:ext cx="196800" cy="1283100"/>
          </a:xfrm>
          <a:prstGeom prst="straightConnector1">
            <a:avLst/>
          </a:prstGeom>
          <a:noFill/>
          <a:ln cap="flat" cmpd="sng" w="9525">
            <a:solidFill>
              <a:schemeClr val="dk2"/>
            </a:solidFill>
            <a:prstDash val="solid"/>
            <a:round/>
            <a:headEnd len="med" w="med" type="none"/>
            <a:tailEnd len="med" w="med" type="triangle"/>
          </a:ln>
        </p:spPr>
      </p:cxnSp>
      <p:cxnSp>
        <p:nvCxnSpPr>
          <p:cNvPr id="1331" name="Google Shape;1331;g19a70a73938_0_434"/>
          <p:cNvCxnSpPr>
            <a:stCxn id="1313" idx="4"/>
            <a:endCxn id="1321" idx="1"/>
          </p:cNvCxnSpPr>
          <p:nvPr/>
        </p:nvCxnSpPr>
        <p:spPr>
          <a:xfrm>
            <a:off x="5884800" y="1741488"/>
            <a:ext cx="793500" cy="1560900"/>
          </a:xfrm>
          <a:prstGeom prst="straightConnector1">
            <a:avLst/>
          </a:prstGeom>
          <a:noFill/>
          <a:ln cap="flat" cmpd="sng" w="9525">
            <a:solidFill>
              <a:schemeClr val="dk2"/>
            </a:solidFill>
            <a:prstDash val="solid"/>
            <a:round/>
            <a:headEnd len="med" w="med" type="none"/>
            <a:tailEnd len="med" w="med" type="triangle"/>
          </a:ln>
        </p:spPr>
      </p:cxnSp>
      <p:sp>
        <p:nvSpPr>
          <p:cNvPr id="1332" name="Google Shape;1332;g19a70a73938_0_434"/>
          <p:cNvSpPr txBox="1"/>
          <p:nvPr/>
        </p:nvSpPr>
        <p:spPr>
          <a:xfrm>
            <a:off x="2683300" y="1024300"/>
            <a:ext cx="16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StorageClass</a:t>
            </a:r>
            <a:endParaRPr/>
          </a:p>
        </p:txBody>
      </p:sp>
      <p:sp>
        <p:nvSpPr>
          <p:cNvPr id="1333" name="Google Shape;1333;g19a70a73938_0_434"/>
          <p:cNvSpPr txBox="1"/>
          <p:nvPr/>
        </p:nvSpPr>
        <p:spPr>
          <a:xfrm>
            <a:off x="104550" y="4374350"/>
            <a:ext cx="20370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Thomosis</a:t>
            </a:r>
            <a:endParaRPr/>
          </a:p>
        </p:txBody>
      </p:sp>
      <p:sp>
        <p:nvSpPr>
          <p:cNvPr id="1334" name="Google Shape;1334;g19a70a73938_0_434"/>
          <p:cNvSpPr txBox="1"/>
          <p:nvPr/>
        </p:nvSpPr>
        <p:spPr>
          <a:xfrm>
            <a:off x="2063950" y="3538650"/>
            <a:ext cx="1965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Canary</a:t>
            </a:r>
            <a:endParaRPr/>
          </a:p>
        </p:txBody>
      </p:sp>
      <p:sp>
        <p:nvSpPr>
          <p:cNvPr id="1335" name="Google Shape;1335;g19a70a73938_0_434"/>
          <p:cNvSpPr txBox="1"/>
          <p:nvPr/>
        </p:nvSpPr>
        <p:spPr>
          <a:xfrm>
            <a:off x="5072350" y="4239250"/>
            <a:ext cx="1675500" cy="4002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Odilia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19a70a73938_0_47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41" name="Google Shape;1341;g19a70a73938_0_47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42" name="Google Shape;1342;g19a70a73938_0_473"/>
          <p:cNvSpPr/>
          <p:nvPr/>
        </p:nvSpPr>
        <p:spPr>
          <a:xfrm>
            <a:off x="0" y="392575"/>
            <a:ext cx="3444900" cy="40200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Storageclass</a:t>
            </a:r>
            <a:r>
              <a:rPr lang="en"/>
              <a:t> get it volume from cloud provider and is the volume consume on the </a:t>
            </a:r>
            <a:r>
              <a:rPr lang="en"/>
              <a:t>entire</a:t>
            </a:r>
            <a:r>
              <a:rPr lang="en"/>
              <a:t> cluster</a:t>
            </a:r>
            <a:endParaRPr/>
          </a:p>
        </p:txBody>
      </p:sp>
      <p:sp>
        <p:nvSpPr>
          <p:cNvPr id="1343" name="Google Shape;1343;g19a70a73938_0_473"/>
          <p:cNvSpPr/>
          <p:nvPr/>
        </p:nvSpPr>
        <p:spPr>
          <a:xfrm>
            <a:off x="3309200" y="1931175"/>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PersistantVolume</a:t>
            </a:r>
            <a:r>
              <a:rPr lang="en" sz="800"/>
              <a:t> get it volume from StorageClass and is the volume that will be consumed by an application </a:t>
            </a:r>
            <a:endParaRPr sz="800"/>
          </a:p>
        </p:txBody>
      </p:sp>
      <p:sp>
        <p:nvSpPr>
          <p:cNvPr id="1344" name="Google Shape;1344;g19a70a73938_0_473"/>
          <p:cNvSpPr/>
          <p:nvPr/>
        </p:nvSpPr>
        <p:spPr>
          <a:xfrm>
            <a:off x="6039875" y="3081700"/>
            <a:ext cx="2064300" cy="2091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PersistentVolumeClaim</a:t>
            </a:r>
            <a:r>
              <a:rPr lang="en" sz="1200"/>
              <a:t>  get it volume from </a:t>
            </a:r>
            <a:r>
              <a:rPr lang="en" sz="1200">
                <a:solidFill>
                  <a:schemeClr val="dk1"/>
                </a:solidFill>
              </a:rPr>
              <a:t>PersistantVolume</a:t>
            </a:r>
            <a:r>
              <a:rPr lang="en" sz="1200"/>
              <a:t> and is the volume that will be consumed by a specific pod</a:t>
            </a:r>
            <a:endParaRPr sz="12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g1a38b7796aa_0_30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50" name="Google Shape;1350;g1a38b7796aa_0_30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351" name="Google Shape;1351;g1a38b7796aa_0_307"/>
          <p:cNvPicPr preferRelativeResize="0"/>
          <p:nvPr/>
        </p:nvPicPr>
        <p:blipFill>
          <a:blip r:embed="rId4">
            <a:alphaModFix/>
          </a:blip>
          <a:stretch>
            <a:fillRect/>
          </a:stretch>
        </p:blipFill>
        <p:spPr>
          <a:xfrm>
            <a:off x="577675" y="1579700"/>
            <a:ext cx="5619750" cy="2819400"/>
          </a:xfrm>
          <a:prstGeom prst="rect">
            <a:avLst/>
          </a:prstGeom>
          <a:noFill/>
          <a:ln>
            <a:noFill/>
          </a:ln>
        </p:spPr>
      </p:pic>
      <p:sp>
        <p:nvSpPr>
          <p:cNvPr id="1352" name="Google Shape;1352;g1a38b7796aa_0_307"/>
          <p:cNvSpPr/>
          <p:nvPr/>
        </p:nvSpPr>
        <p:spPr>
          <a:xfrm>
            <a:off x="7209325" y="1543450"/>
            <a:ext cx="1548600" cy="682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is a storageclass</a:t>
            </a:r>
            <a:endParaRPr/>
          </a:p>
        </p:txBody>
      </p:sp>
      <p:cxnSp>
        <p:nvCxnSpPr>
          <p:cNvPr id="1353" name="Google Shape;1353;g1a38b7796aa_0_307"/>
          <p:cNvCxnSpPr/>
          <p:nvPr/>
        </p:nvCxnSpPr>
        <p:spPr>
          <a:xfrm rot="10800000">
            <a:off x="6166225" y="1816150"/>
            <a:ext cx="1043100" cy="6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g1a38b7796aa_0_31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59" name="Google Shape;1359;g1a38b7796aa_0_31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60" name="Google Shape;1360;g1a38b7796aa_0_318"/>
          <p:cNvSpPr/>
          <p:nvPr/>
        </p:nvSpPr>
        <p:spPr>
          <a:xfrm>
            <a:off x="7369800" y="949650"/>
            <a:ext cx="1548600" cy="682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is a storageclass</a:t>
            </a:r>
            <a:endParaRPr/>
          </a:p>
        </p:txBody>
      </p:sp>
      <p:cxnSp>
        <p:nvCxnSpPr>
          <p:cNvPr id="1361" name="Google Shape;1361;g1a38b7796aa_0_318"/>
          <p:cNvCxnSpPr/>
          <p:nvPr/>
        </p:nvCxnSpPr>
        <p:spPr>
          <a:xfrm flipH="1">
            <a:off x="5500050" y="973725"/>
            <a:ext cx="1950000" cy="112500"/>
          </a:xfrm>
          <a:prstGeom prst="straightConnector1">
            <a:avLst/>
          </a:prstGeom>
          <a:noFill/>
          <a:ln cap="flat" cmpd="sng" w="9525">
            <a:solidFill>
              <a:schemeClr val="dk2"/>
            </a:solidFill>
            <a:prstDash val="solid"/>
            <a:round/>
            <a:headEnd len="med" w="med" type="none"/>
            <a:tailEnd len="med" w="med" type="triangle"/>
          </a:ln>
        </p:spPr>
      </p:cxnSp>
      <p:pic>
        <p:nvPicPr>
          <p:cNvPr id="1362" name="Google Shape;1362;g1a38b7796aa_0_318"/>
          <p:cNvPicPr preferRelativeResize="0"/>
          <p:nvPr/>
        </p:nvPicPr>
        <p:blipFill>
          <a:blip r:embed="rId4">
            <a:alphaModFix/>
          </a:blip>
          <a:stretch>
            <a:fillRect/>
          </a:stretch>
        </p:blipFill>
        <p:spPr>
          <a:xfrm>
            <a:off x="168450" y="1246200"/>
            <a:ext cx="5861425" cy="373394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g1a38b7796aa_0_32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68" name="Google Shape;1368;g1a38b7796aa_0_32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369" name="Google Shape;1369;g1a38b7796aa_0_327"/>
          <p:cNvPicPr preferRelativeResize="0"/>
          <p:nvPr/>
        </p:nvPicPr>
        <p:blipFill>
          <a:blip r:embed="rId4">
            <a:alphaModFix/>
          </a:blip>
          <a:stretch>
            <a:fillRect/>
          </a:stretch>
        </p:blipFill>
        <p:spPr>
          <a:xfrm>
            <a:off x="152400" y="1784250"/>
            <a:ext cx="5746379" cy="3206850"/>
          </a:xfrm>
          <a:prstGeom prst="rect">
            <a:avLst/>
          </a:prstGeom>
          <a:noFill/>
          <a:ln>
            <a:noFill/>
          </a:ln>
        </p:spPr>
      </p:pic>
      <p:sp>
        <p:nvSpPr>
          <p:cNvPr id="1370" name="Google Shape;1370;g1a38b7796aa_0_327"/>
          <p:cNvSpPr/>
          <p:nvPr/>
        </p:nvSpPr>
        <p:spPr>
          <a:xfrm>
            <a:off x="6800100" y="3852300"/>
            <a:ext cx="1548600" cy="6822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is a storageclass</a:t>
            </a:r>
            <a:endParaRPr/>
          </a:p>
        </p:txBody>
      </p:sp>
      <p:cxnSp>
        <p:nvCxnSpPr>
          <p:cNvPr id="1371" name="Google Shape;1371;g1a38b7796aa_0_327"/>
          <p:cNvCxnSpPr/>
          <p:nvPr/>
        </p:nvCxnSpPr>
        <p:spPr>
          <a:xfrm rot="10800000">
            <a:off x="5757000" y="4159200"/>
            <a:ext cx="1043100" cy="6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19a70a73938_0_50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77" name="Google Shape;1377;g19a70a73938_0_50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78" name="Google Shape;1378;g19a70a73938_0_507"/>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create a file or directory in a node and use it as volume </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379" name="Google Shape;1379;g19a70a73938_0_507"/>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Volume: Hostpath</a:t>
            </a:r>
            <a:endParaRPr b="1" sz="1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19a70a73938_0_53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385" name="Google Shape;1385;g19a70a73938_0_53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86" name="Google Shape;1386;g19a70a73938_0_534"/>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 </a:t>
            </a:r>
            <a:r>
              <a:rPr b="1" lang="en" sz="1700">
                <a:solidFill>
                  <a:srgbClr val="0000FF"/>
                </a:solidFill>
              </a:rPr>
              <a:t>non sensitive, non important volume in others words do we manage volume we dont care losing  </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387" name="Google Shape;1387;g19a70a73938_0_534"/>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Volume: Hostpath and EmptyDir</a:t>
            </a:r>
            <a:endParaRPr b="1" sz="1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142824cfa6a_1_25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93" name="Google Shape;1393;g142824cfa6a_1_257"/>
          <p:cNvSpPr/>
          <p:nvPr/>
        </p:nvSpPr>
        <p:spPr>
          <a:xfrm>
            <a:off x="3284400" y="521450"/>
            <a:ext cx="1675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Hostpath</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394" name="Google Shape;1394;g142824cfa6a_1_25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395" name="Google Shape;1395;g142824cfa6a_1_25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142824cfa6a_1_257"/>
          <p:cNvSpPr txBox="1"/>
          <p:nvPr/>
        </p:nvSpPr>
        <p:spPr>
          <a:xfrm>
            <a:off x="216650" y="1628900"/>
            <a:ext cx="24876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a:t>
            </a:r>
            <a:r>
              <a:rPr b="1" i="0" lang="en" sz="1400" u="none" cap="none" strike="noStrike">
                <a:solidFill>
                  <a:srgbClr val="000000"/>
                </a:solidFill>
                <a:latin typeface="Arial"/>
                <a:ea typeface="Arial"/>
                <a:cs typeface="Arial"/>
                <a:sym typeface="Arial"/>
              </a:rPr>
              <a:t>hostPath</a:t>
            </a:r>
            <a:r>
              <a:rPr b="0" i="0" lang="en" sz="1400" u="none" cap="none" strike="noStrike">
                <a:solidFill>
                  <a:srgbClr val="000000"/>
                </a:solidFill>
                <a:latin typeface="Arial"/>
                <a:ea typeface="Arial"/>
                <a:cs typeface="Arial"/>
                <a:sym typeface="Arial"/>
              </a:rPr>
              <a:t> volume mounts a file or directory from the host node's filesystem into your Pod. This is not something that most Pods will need, but it offers a powerful escape hatch for some applications.</a:t>
            </a:r>
            <a:endParaRPr b="0" i="0" sz="1400" u="none" cap="none" strike="noStrike">
              <a:solidFill>
                <a:srgbClr val="000000"/>
              </a:solidFill>
              <a:latin typeface="Arial"/>
              <a:ea typeface="Arial"/>
              <a:cs typeface="Arial"/>
              <a:sym typeface="Arial"/>
            </a:endParaRPr>
          </a:p>
        </p:txBody>
      </p:sp>
      <p:pic>
        <p:nvPicPr>
          <p:cNvPr id="1397" name="Google Shape;1397;g142824cfa6a_1_257"/>
          <p:cNvPicPr preferRelativeResize="0"/>
          <p:nvPr/>
        </p:nvPicPr>
        <p:blipFill rotWithShape="1">
          <a:blip r:embed="rId4">
            <a:alphaModFix/>
          </a:blip>
          <a:srcRect b="0" l="0" r="0" t="0"/>
          <a:stretch/>
        </p:blipFill>
        <p:spPr>
          <a:xfrm>
            <a:off x="6676175" y="1919700"/>
            <a:ext cx="2348075" cy="3016327"/>
          </a:xfrm>
          <a:prstGeom prst="rect">
            <a:avLst/>
          </a:prstGeom>
          <a:noFill/>
          <a:ln>
            <a:noFill/>
          </a:ln>
        </p:spPr>
      </p:pic>
      <p:sp>
        <p:nvSpPr>
          <p:cNvPr id="1398" name="Google Shape;1398;g142824cfa6a_1_257"/>
          <p:cNvSpPr txBox="1"/>
          <p:nvPr/>
        </p:nvSpPr>
        <p:spPr>
          <a:xfrm>
            <a:off x="2952900" y="1725200"/>
            <a:ext cx="17733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5"/>
              </a:rPr>
              <a:t>hostPath</a:t>
            </a:r>
            <a:r>
              <a:rPr b="0" i="0" lang="en" sz="1100" u="none" cap="none" strike="noStrike">
                <a:solidFill>
                  <a:schemeClr val="dk1"/>
                </a:solidFill>
                <a:latin typeface="Arial"/>
                <a:ea typeface="Arial"/>
                <a:cs typeface="Arial"/>
                <a:sym typeface="Arial"/>
              </a:rPr>
              <a:t> type volumes refer to directories on the Node (VM/machine) where your Pod is scheduled for running (aks-nodepool1-39499429-1 in this case). So you'd need to create this directory at least on that Node. </a:t>
            </a:r>
            <a:endParaRPr b="0" i="0" sz="1400" u="none" cap="none" strike="noStrike">
              <a:solidFill>
                <a:srgbClr val="000000"/>
              </a:solidFill>
              <a:latin typeface="Arial"/>
              <a:ea typeface="Arial"/>
              <a:cs typeface="Arial"/>
              <a:sym typeface="Arial"/>
            </a:endParaRPr>
          </a:p>
        </p:txBody>
      </p:sp>
      <p:sp>
        <p:nvSpPr>
          <p:cNvPr id="1399" name="Google Shape;1399;g142824cfa6a_1_257"/>
          <p:cNvSpPr txBox="1"/>
          <p:nvPr/>
        </p:nvSpPr>
        <p:spPr>
          <a:xfrm>
            <a:off x="5007100" y="1652975"/>
            <a:ext cx="1556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hostPath volume points to a specific file or directory</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19a70a73938_0_51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05" name="Google Shape;1405;g19a70a73938_0_514"/>
          <p:cNvSpPr/>
          <p:nvPr/>
        </p:nvSpPr>
        <p:spPr>
          <a:xfrm>
            <a:off x="3284400" y="521450"/>
            <a:ext cx="1675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Hostpath</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06" name="Google Shape;1406;g19a70a73938_0_51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07" name="Google Shape;1407;g19a70a73938_0_514"/>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A </a:t>
            </a:r>
            <a:r>
              <a:rPr b="1" lang="en">
                <a:solidFill>
                  <a:schemeClr val="dk1"/>
                </a:solidFill>
              </a:rPr>
              <a:t>hostPath</a:t>
            </a:r>
            <a:r>
              <a:rPr lang="en">
                <a:solidFill>
                  <a:schemeClr val="dk1"/>
                </a:solidFill>
              </a:rPr>
              <a:t> volume mounts a file or directory from the host node filesystem into your Pod. </a:t>
            </a:r>
            <a:endParaRPr sz="800"/>
          </a:p>
        </p:txBody>
      </p:sp>
      <p:sp>
        <p:nvSpPr>
          <p:cNvPr id="1408" name="Google Shape;1408;g19a70a73938_0_514"/>
          <p:cNvSpPr/>
          <p:nvPr/>
        </p:nvSpPr>
        <p:spPr>
          <a:xfrm>
            <a:off x="6858800" y="1498050"/>
            <a:ext cx="1983000" cy="146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volume will be lost  if the node die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g19a70a73938_0_52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414" name="Google Shape;1414;g19a70a73938_0_52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15" name="Google Shape;1415;g19a70a73938_0_527"/>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create volume inside pod only </a:t>
            </a:r>
            <a:r>
              <a:rPr b="1" lang="en" sz="1700">
                <a:solidFill>
                  <a:schemeClr val="dk1"/>
                </a:solidFill>
              </a:rPr>
              <a:t>in K8S ?</a:t>
            </a:r>
            <a:endParaRPr sz="1200"/>
          </a:p>
        </p:txBody>
      </p:sp>
      <p:sp>
        <p:nvSpPr>
          <p:cNvPr id="1416" name="Google Shape;1416;g19a70a73938_0_527"/>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Volume: EmptyDir</a:t>
            </a:r>
            <a:endParaRPr b="1"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9a1f72d980_0_0"/>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228" name="Google Shape;228;g19a1f72d980_0_0"/>
          <p:cNvSpPr/>
          <p:nvPr/>
        </p:nvSpPr>
        <p:spPr>
          <a:xfrm>
            <a:off x="1310425" y="1038325"/>
            <a:ext cx="6305100" cy="30264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sz="3200"/>
              <a:t>Kubernetes or </a:t>
            </a:r>
            <a:r>
              <a:rPr b="1" lang="en" sz="4600">
                <a:solidFill>
                  <a:srgbClr val="00FF00"/>
                </a:solidFill>
              </a:rPr>
              <a:t>K8S</a:t>
            </a:r>
            <a:r>
              <a:rPr lang="en" sz="3300"/>
              <a:t> </a:t>
            </a:r>
            <a:endParaRPr sz="33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g142824cfa6a_1_26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22" name="Google Shape;1422;g142824cfa6a_1_265"/>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EmptyDir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23" name="Google Shape;1423;g142824cfa6a_1_26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24" name="Google Shape;1424;g142824cfa6a_1_26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142824cfa6a_1_265"/>
          <p:cNvSpPr txBox="1"/>
          <p:nvPr/>
        </p:nvSpPr>
        <p:spPr>
          <a:xfrm>
            <a:off x="216650" y="1356075"/>
            <a:ext cx="2206800" cy="300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emptyDir</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An emptyDir volume is first created when a Pod is assigned to a node, and exists as long as that Pod is running on that node. As the name says, the emptyDir volume is initially empty. All containers in the Pod can read and write the same files in the emptyDir volume, though that volume can be mounted at the same or different paths in each container. When a Pod is removed from a node for any reason, the data in the emptyDir is deleted permanently.</a:t>
            </a:r>
            <a:endParaRPr b="0" i="0" sz="1400" u="none" cap="none" strike="noStrike">
              <a:solidFill>
                <a:srgbClr val="000000"/>
              </a:solidFill>
              <a:latin typeface="Arial"/>
              <a:ea typeface="Arial"/>
              <a:cs typeface="Arial"/>
              <a:sym typeface="Arial"/>
            </a:endParaRPr>
          </a:p>
        </p:txBody>
      </p:sp>
      <p:pic>
        <p:nvPicPr>
          <p:cNvPr id="1426" name="Google Shape;1426;g142824cfa6a_1_265"/>
          <p:cNvPicPr preferRelativeResize="0"/>
          <p:nvPr/>
        </p:nvPicPr>
        <p:blipFill rotWithShape="1">
          <a:blip r:embed="rId4">
            <a:alphaModFix/>
          </a:blip>
          <a:srcRect b="0" l="0" r="0" t="0"/>
          <a:stretch/>
        </p:blipFill>
        <p:spPr>
          <a:xfrm>
            <a:off x="6002175" y="1605675"/>
            <a:ext cx="2887053" cy="3016324"/>
          </a:xfrm>
          <a:prstGeom prst="rect">
            <a:avLst/>
          </a:prstGeom>
          <a:noFill/>
          <a:ln>
            <a:noFill/>
          </a:ln>
        </p:spPr>
      </p:pic>
      <p:sp>
        <p:nvSpPr>
          <p:cNvPr id="1427" name="Google Shape;1427;g142824cfa6a_1_265"/>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142824cfa6a_1_265"/>
          <p:cNvSpPr txBox="1"/>
          <p:nvPr/>
        </p:nvSpPr>
        <p:spPr>
          <a:xfrm>
            <a:off x="2856600" y="1564725"/>
            <a:ext cx="24072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emptyDir</a:t>
            </a:r>
            <a:r>
              <a:rPr b="0" i="0" lang="en" sz="1100" u="none" cap="none" strike="noStrike">
                <a:solidFill>
                  <a:schemeClr val="dk1"/>
                </a:solidFill>
                <a:latin typeface="Arial"/>
                <a:ea typeface="Arial"/>
                <a:cs typeface="Arial"/>
                <a:sym typeface="Arial"/>
              </a:rPr>
              <a:t> are volumes that get created empty when a Pod is created.</a:t>
            </a:r>
            <a:endParaRPr b="0" i="0" sz="1400" u="none" cap="none" strike="noStrike">
              <a:solidFill>
                <a:srgbClr val="000000"/>
              </a:solidFill>
              <a:latin typeface="Arial"/>
              <a:ea typeface="Arial"/>
              <a:cs typeface="Arial"/>
              <a:sym typeface="Arial"/>
            </a:endParaRPr>
          </a:p>
        </p:txBody>
      </p:sp>
      <p:sp>
        <p:nvSpPr>
          <p:cNvPr id="1429" name="Google Shape;1429;g142824cfa6a_1_265"/>
          <p:cNvSpPr txBox="1"/>
          <p:nvPr/>
        </p:nvSpPr>
        <p:spPr>
          <a:xfrm>
            <a:off x="3049200" y="2246775"/>
            <a:ext cx="2038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An </a:t>
            </a:r>
            <a:r>
              <a:rPr b="0" i="1" lang="en" sz="1100" u="none" cap="none" strike="noStrike">
                <a:solidFill>
                  <a:schemeClr val="dk1"/>
                </a:solidFill>
                <a:latin typeface="Arial"/>
                <a:ea typeface="Arial"/>
                <a:cs typeface="Arial"/>
                <a:sym typeface="Arial"/>
              </a:rPr>
              <a:t>emptyDir</a:t>
            </a:r>
            <a:r>
              <a:rPr b="0" i="0" lang="en" sz="1100" u="none" cap="none" strike="noStrike">
                <a:solidFill>
                  <a:schemeClr val="dk1"/>
                </a:solidFill>
                <a:latin typeface="Arial"/>
                <a:ea typeface="Arial"/>
                <a:cs typeface="Arial"/>
                <a:sym typeface="Arial"/>
              </a:rPr>
              <a:t> volume is especially useful for sharing files between containers running in the same pod.</a:t>
            </a:r>
            <a:endParaRPr b="0" i="0" sz="1400" u="none" cap="none" strike="noStrike">
              <a:solidFill>
                <a:srgbClr val="000000"/>
              </a:solidFill>
              <a:latin typeface="Arial"/>
              <a:ea typeface="Arial"/>
              <a:cs typeface="Arial"/>
              <a:sym typeface="Arial"/>
            </a:endParaRPr>
          </a:p>
        </p:txBody>
      </p:sp>
      <p:sp>
        <p:nvSpPr>
          <p:cNvPr id="1430" name="Google Shape;1430;g142824cfa6a_1_265"/>
          <p:cNvSpPr txBox="1"/>
          <p:nvPr/>
        </p:nvSpPr>
        <p:spPr>
          <a:xfrm>
            <a:off x="2960925" y="3153500"/>
            <a:ext cx="2527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An emptyDir volume is first created when a Pod is assigned to a Node, and exists as long as that Pod is running on that node. As the name says, it is initially empty.</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g19a70a73938_0_54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36" name="Google Shape;1436;g19a70a73938_0_541"/>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EmptyDir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37" name="Google Shape;1437;g19a70a73938_0_54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38" name="Google Shape;1438;g19a70a73938_0_54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19a70a73938_0_541"/>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19a70a73938_0_541"/>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dk1"/>
                </a:solidFill>
              </a:rPr>
              <a:t>emptyDir</a:t>
            </a:r>
            <a:r>
              <a:rPr b="1" lang="en" sz="1100">
                <a:solidFill>
                  <a:schemeClr val="dk1"/>
                </a:solidFill>
              </a:rPr>
              <a:t> </a:t>
            </a:r>
            <a:r>
              <a:rPr lang="en" sz="1100">
                <a:solidFill>
                  <a:schemeClr val="dk1"/>
                </a:solidFill>
              </a:rPr>
              <a:t>are volumes that get created empty when a Pod is created.</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An </a:t>
            </a:r>
            <a:r>
              <a:rPr i="1" lang="en" sz="1100">
                <a:solidFill>
                  <a:schemeClr val="dk1"/>
                </a:solidFill>
              </a:rPr>
              <a:t>emptyDir</a:t>
            </a:r>
            <a:r>
              <a:rPr lang="en" sz="1100">
                <a:solidFill>
                  <a:schemeClr val="dk1"/>
                </a:solidFill>
              </a:rPr>
              <a:t> volume is especially useful for sharing files between containers running in the same pod.</a:t>
            </a:r>
            <a:endParaRPr sz="1100">
              <a:solidFill>
                <a:schemeClr val="dk1"/>
              </a:solidFill>
            </a:endParaRPr>
          </a:p>
        </p:txBody>
      </p:sp>
      <p:sp>
        <p:nvSpPr>
          <p:cNvPr id="1441" name="Google Shape;1441;g19a70a73938_0_541"/>
          <p:cNvSpPr/>
          <p:nvPr/>
        </p:nvSpPr>
        <p:spPr>
          <a:xfrm>
            <a:off x="6858800" y="1498050"/>
            <a:ext cx="1983000" cy="146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volume will be lost  if the pod die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g142824cfa6a_1_27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47" name="Google Shape;1447;g142824cfa6a_1_272"/>
          <p:cNvSpPr/>
          <p:nvPr/>
        </p:nvSpPr>
        <p:spPr>
          <a:xfrm>
            <a:off x="3027675" y="521450"/>
            <a:ext cx="2956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Hostpath vs EmptyDir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48" name="Google Shape;1448;g142824cfa6a_1_27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49" name="Google Shape;1449;g142824cfa6a_1_27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142824cfa6a_1_272"/>
          <p:cNvSpPr txBox="1"/>
          <p:nvPr/>
        </p:nvSpPr>
        <p:spPr>
          <a:xfrm>
            <a:off x="858575" y="2062200"/>
            <a:ext cx="4983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Hostpath</a:t>
            </a:r>
            <a:r>
              <a:rPr b="0" i="0" lang="en" sz="1400" u="none" cap="none" strike="noStrike">
                <a:solidFill>
                  <a:srgbClr val="000000"/>
                </a:solidFill>
                <a:latin typeface="Arial"/>
                <a:ea typeface="Arial"/>
                <a:cs typeface="Arial"/>
                <a:sym typeface="Arial"/>
              </a:rPr>
              <a:t> volume is the volume mounted on the node where the EmptyDir volume is the volume mounted on pod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the pod die the EmptyDir volume will be deleted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the node die the hostpath volume will be deleted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g19a70a73938_0_55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56" name="Google Shape;1456;g19a70a73938_0_559"/>
          <p:cNvSpPr/>
          <p:nvPr/>
        </p:nvSpPr>
        <p:spPr>
          <a:xfrm>
            <a:off x="3027675" y="521450"/>
            <a:ext cx="2956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Hostpath vs EmptyDir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57" name="Google Shape;1457;g19a70a73938_0_55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58" name="Google Shape;1458;g19a70a73938_0_55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19a70a73938_0_559"/>
          <p:cNvSpPr/>
          <p:nvPr/>
        </p:nvSpPr>
        <p:spPr>
          <a:xfrm>
            <a:off x="6767525" y="1883825"/>
            <a:ext cx="1979400" cy="1401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1100">
              <a:solidFill>
                <a:schemeClr val="dk1"/>
              </a:solidFill>
            </a:endParaRPr>
          </a:p>
          <a:p>
            <a:pPr indent="0" lvl="0" marL="0" rtl="0" algn="l">
              <a:spcBef>
                <a:spcPts val="0"/>
              </a:spcBef>
              <a:spcAft>
                <a:spcPts val="0"/>
              </a:spcAft>
              <a:buNone/>
            </a:pPr>
            <a:r>
              <a:t/>
            </a:r>
            <a:endParaRPr b="1" i="1" sz="1100">
              <a:solidFill>
                <a:schemeClr val="dk1"/>
              </a:solidFill>
            </a:endParaRPr>
          </a:p>
          <a:p>
            <a:pPr indent="0" lvl="0" marL="0" rtl="0" algn="l">
              <a:spcBef>
                <a:spcPts val="0"/>
              </a:spcBef>
              <a:spcAft>
                <a:spcPts val="0"/>
              </a:spcAft>
              <a:buNone/>
            </a:pPr>
            <a:r>
              <a:rPr b="1" i="1" lang="en" sz="1100">
                <a:solidFill>
                  <a:schemeClr val="dk1"/>
                </a:solidFill>
              </a:rPr>
              <a:t>E</a:t>
            </a:r>
            <a:r>
              <a:rPr b="1" i="1" lang="en" sz="1100">
                <a:solidFill>
                  <a:schemeClr val="dk1"/>
                </a:solidFill>
              </a:rPr>
              <a:t>mptyDir</a:t>
            </a:r>
            <a:r>
              <a:rPr b="1" lang="en" sz="1100">
                <a:solidFill>
                  <a:schemeClr val="dk1"/>
                </a:solidFill>
              </a:rPr>
              <a:t> </a:t>
            </a:r>
            <a:r>
              <a:rPr lang="en" sz="1100">
                <a:solidFill>
                  <a:schemeClr val="dk1"/>
                </a:solidFill>
              </a:rPr>
              <a:t>are volumes that get created empty when a Pod is created.</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460" name="Google Shape;1460;g19a70a73938_0_559"/>
          <p:cNvSpPr/>
          <p:nvPr/>
        </p:nvSpPr>
        <p:spPr>
          <a:xfrm>
            <a:off x="673275" y="1781250"/>
            <a:ext cx="1979400" cy="18678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a:t>
            </a:r>
            <a:r>
              <a:rPr b="1" lang="en" sz="1100">
                <a:solidFill>
                  <a:schemeClr val="dk1"/>
                </a:solidFill>
              </a:rPr>
              <a:t>hostPath</a:t>
            </a:r>
            <a:r>
              <a:rPr lang="en" sz="1100">
                <a:solidFill>
                  <a:schemeClr val="dk1"/>
                </a:solidFill>
              </a:rPr>
              <a:t> volume mounts a file or directory from the host node filesystem into your Pod.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pic>
        <p:nvPicPr>
          <p:cNvPr id="1461" name="Google Shape;1461;g19a70a73938_0_559"/>
          <p:cNvPicPr preferRelativeResize="0"/>
          <p:nvPr/>
        </p:nvPicPr>
        <p:blipFill>
          <a:blip r:embed="rId4">
            <a:alphaModFix/>
          </a:blip>
          <a:stretch>
            <a:fillRect/>
          </a:stretch>
        </p:blipFill>
        <p:spPr>
          <a:xfrm>
            <a:off x="3838725" y="2120600"/>
            <a:ext cx="1334700" cy="13347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g1a38b7796aa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467" name="Google Shape;1467;g1a38b7796aa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68" name="Google Shape;1468;g1a38b7796aa_0_0"/>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Deploy pods</a:t>
            </a:r>
            <a:r>
              <a:rPr b="1" lang="en" sz="1700">
                <a:solidFill>
                  <a:srgbClr val="0000FF"/>
                </a:solidFill>
              </a:rPr>
              <a:t> </a:t>
            </a:r>
            <a:r>
              <a:rPr b="1" lang="en" sz="1700">
                <a:solidFill>
                  <a:schemeClr val="dk1"/>
                </a:solidFill>
              </a:rPr>
              <a:t>in K8S ?</a:t>
            </a:r>
            <a:endParaRPr sz="1200"/>
          </a:p>
        </p:txBody>
      </p:sp>
      <p:sp>
        <p:nvSpPr>
          <p:cNvPr id="1469" name="Google Shape;1469;g1a38b7796aa_0_0"/>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Deployment</a:t>
            </a:r>
            <a:endParaRPr b="1" sz="10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g142824cfa6a_1_29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75" name="Google Shape;1475;g142824cfa6a_1_293"/>
          <p:cNvSpPr/>
          <p:nvPr/>
        </p:nvSpPr>
        <p:spPr>
          <a:xfrm>
            <a:off x="3018825" y="521450"/>
            <a:ext cx="1876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76" name="Google Shape;1476;g142824cfa6a_1_29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77" name="Google Shape;1477;g142824cfa6a_1_29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142824cfa6a_1_293"/>
          <p:cNvSpPr txBox="1"/>
          <p:nvPr/>
        </p:nvSpPr>
        <p:spPr>
          <a:xfrm>
            <a:off x="2895375" y="14221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kubectl get deploy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142824cfa6a_1_293"/>
          <p:cNvSpPr txBox="1"/>
          <p:nvPr/>
        </p:nvSpPr>
        <p:spPr>
          <a:xfrm>
            <a:off x="7356175" y="3390025"/>
            <a:ext cx="15615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Kubernetes Deployment</a:t>
            </a:r>
            <a:r>
              <a:rPr b="0" i="0" lang="en" sz="1100" u="none" cap="none" strike="noStrike">
                <a:solidFill>
                  <a:schemeClr val="dk1"/>
                </a:solidFill>
                <a:latin typeface="Arial"/>
                <a:ea typeface="Arial"/>
                <a:cs typeface="Arial"/>
                <a:sym typeface="Arial"/>
              </a:rPr>
              <a:t> is used to tell Kubernetes how to create or modify instances of the pods that hold a containerized application.</a:t>
            </a:r>
            <a:endParaRPr b="0" i="0" sz="1400" u="none" cap="none" strike="noStrike">
              <a:solidFill>
                <a:srgbClr val="000000"/>
              </a:solidFill>
              <a:latin typeface="Arial"/>
              <a:ea typeface="Arial"/>
              <a:cs typeface="Arial"/>
              <a:sym typeface="Arial"/>
            </a:endParaRPr>
          </a:p>
        </p:txBody>
      </p:sp>
      <p:sp>
        <p:nvSpPr>
          <p:cNvPr id="1480" name="Google Shape;1480;g142824cfa6a_1_293"/>
          <p:cNvSpPr txBox="1"/>
          <p:nvPr/>
        </p:nvSpPr>
        <p:spPr>
          <a:xfrm>
            <a:off x="2638550" y="1919700"/>
            <a:ext cx="1285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the smallest unit of </a:t>
            </a:r>
            <a:r>
              <a:rPr b="0" i="1" lang="en" sz="1100" u="none" cap="none" strike="noStrike">
                <a:solidFill>
                  <a:schemeClr val="dk1"/>
                </a:solidFill>
                <a:latin typeface="Arial"/>
                <a:ea typeface="Arial"/>
                <a:cs typeface="Arial"/>
                <a:sym typeface="Arial"/>
              </a:rPr>
              <a:t>deployment</a:t>
            </a:r>
            <a:r>
              <a:rPr b="0" i="0" lang="en" sz="1100" u="none" cap="none" strike="noStrike">
                <a:solidFill>
                  <a:schemeClr val="dk1"/>
                </a:solidFill>
                <a:latin typeface="Arial"/>
                <a:ea typeface="Arial"/>
                <a:cs typeface="Arial"/>
                <a:sym typeface="Arial"/>
              </a:rPr>
              <a:t> is not a container; it's a pod.</a:t>
            </a:r>
            <a:endParaRPr b="0" i="0" sz="1400" u="none" cap="none" strike="noStrike">
              <a:solidFill>
                <a:srgbClr val="000000"/>
              </a:solidFill>
              <a:latin typeface="Arial"/>
              <a:ea typeface="Arial"/>
              <a:cs typeface="Arial"/>
              <a:sym typeface="Arial"/>
            </a:endParaRPr>
          </a:p>
        </p:txBody>
      </p:sp>
      <p:sp>
        <p:nvSpPr>
          <p:cNvPr id="1481" name="Google Shape;1481;g142824cfa6a_1_293"/>
          <p:cNvSpPr txBox="1"/>
          <p:nvPr/>
        </p:nvSpPr>
        <p:spPr>
          <a:xfrm>
            <a:off x="4600750" y="1452875"/>
            <a:ext cx="16755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Deployment</a:t>
            </a:r>
            <a:r>
              <a:rPr b="0" i="0" lang="en" sz="1100" u="none" cap="none" strike="noStrike">
                <a:solidFill>
                  <a:schemeClr val="dk1"/>
                </a:solidFill>
                <a:latin typeface="Arial"/>
                <a:ea typeface="Arial"/>
                <a:cs typeface="Arial"/>
                <a:sym typeface="Arial"/>
              </a:rPr>
              <a:t> runs multiple replicas of your application and automatically replaces any instances that fail or become unresponsive.</a:t>
            </a:r>
            <a:endParaRPr b="0" i="0" sz="1400" u="none" cap="none" strike="noStrike">
              <a:solidFill>
                <a:srgbClr val="000000"/>
              </a:solidFill>
              <a:latin typeface="Arial"/>
              <a:ea typeface="Arial"/>
              <a:cs typeface="Arial"/>
              <a:sym typeface="Arial"/>
            </a:endParaRPr>
          </a:p>
        </p:txBody>
      </p:sp>
      <p:sp>
        <p:nvSpPr>
          <p:cNvPr id="1482" name="Google Shape;1482;g142824cfa6a_1_293"/>
          <p:cNvSpPr txBox="1"/>
          <p:nvPr/>
        </p:nvSpPr>
        <p:spPr>
          <a:xfrm>
            <a:off x="6947075" y="1528025"/>
            <a:ext cx="17868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deployment</a:t>
            </a:r>
            <a:r>
              <a:rPr b="0" i="0" lang="en" sz="1100" u="none" cap="none" strike="noStrike">
                <a:solidFill>
                  <a:schemeClr val="dk1"/>
                </a:solidFill>
                <a:latin typeface="Arial"/>
                <a:ea typeface="Arial"/>
                <a:cs typeface="Arial"/>
                <a:sym typeface="Arial"/>
              </a:rPr>
              <a:t> is an object in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that lets you manage a set of identical pods. </a:t>
            </a:r>
            <a:endParaRPr b="0" i="0" sz="1400" u="none" cap="none" strike="noStrike">
              <a:solidFill>
                <a:srgbClr val="000000"/>
              </a:solidFill>
              <a:latin typeface="Arial"/>
              <a:ea typeface="Arial"/>
              <a:cs typeface="Arial"/>
              <a:sym typeface="Arial"/>
            </a:endParaRPr>
          </a:p>
        </p:txBody>
      </p:sp>
      <p:sp>
        <p:nvSpPr>
          <p:cNvPr id="1483" name="Google Shape;1483;g142824cfa6a_1_293"/>
          <p:cNvSpPr txBox="1"/>
          <p:nvPr/>
        </p:nvSpPr>
        <p:spPr>
          <a:xfrm>
            <a:off x="4982950" y="3840925"/>
            <a:ext cx="2237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Kubernetes deployment</a:t>
            </a:r>
            <a:r>
              <a:rPr b="0" i="0" lang="en" sz="1100" u="none" cap="none" strike="noStrike">
                <a:solidFill>
                  <a:schemeClr val="dk1"/>
                </a:solidFill>
                <a:latin typeface="Arial"/>
                <a:ea typeface="Arial"/>
                <a:cs typeface="Arial"/>
                <a:sym typeface="Arial"/>
              </a:rPr>
              <a:t> is a resource object in Kubernetes that provides declarative updates to applications. </a:t>
            </a:r>
            <a:endParaRPr b="0" i="0" sz="1400" u="none" cap="none" strike="noStrike">
              <a:solidFill>
                <a:srgbClr val="000000"/>
              </a:solidFill>
              <a:latin typeface="Arial"/>
              <a:ea typeface="Arial"/>
              <a:cs typeface="Arial"/>
              <a:sym typeface="Arial"/>
            </a:endParaRPr>
          </a:p>
        </p:txBody>
      </p:sp>
      <p:pic>
        <p:nvPicPr>
          <p:cNvPr id="1484" name="Google Shape;1484;g142824cfa6a_1_293"/>
          <p:cNvPicPr preferRelativeResize="0"/>
          <p:nvPr/>
        </p:nvPicPr>
        <p:blipFill rotWithShape="1">
          <a:blip r:embed="rId4">
            <a:alphaModFix/>
          </a:blip>
          <a:srcRect b="0" l="0" r="0" t="0"/>
          <a:stretch/>
        </p:blipFill>
        <p:spPr>
          <a:xfrm>
            <a:off x="3515064" y="2822675"/>
            <a:ext cx="1467888" cy="2192401"/>
          </a:xfrm>
          <a:prstGeom prst="rect">
            <a:avLst/>
          </a:prstGeom>
          <a:noFill/>
          <a:ln>
            <a:noFill/>
          </a:ln>
        </p:spPr>
      </p:pic>
      <p:sp>
        <p:nvSpPr>
          <p:cNvPr id="1485" name="Google Shape;1485;g142824cfa6a_1_293"/>
          <p:cNvSpPr txBox="1"/>
          <p:nvPr/>
        </p:nvSpPr>
        <p:spPr>
          <a:xfrm>
            <a:off x="6613075" y="2438150"/>
            <a:ext cx="2304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Arial"/>
                <a:ea typeface="Arial"/>
                <a:cs typeface="Arial"/>
                <a:sym typeface="Arial"/>
              </a:rPr>
              <a:t>You describe a </a:t>
            </a:r>
            <a:r>
              <a:rPr b="0" i="1" lang="en" sz="700" u="none" cap="none" strike="noStrike">
                <a:solidFill>
                  <a:schemeClr val="dk1"/>
                </a:solidFill>
                <a:latin typeface="Arial"/>
                <a:ea typeface="Arial"/>
                <a:cs typeface="Arial"/>
                <a:sym typeface="Arial"/>
              </a:rPr>
              <a:t>desired state</a:t>
            </a:r>
            <a:r>
              <a:rPr b="0" i="0" lang="en" sz="700" u="none" cap="none" strike="noStrike">
                <a:solidFill>
                  <a:schemeClr val="dk1"/>
                </a:solidFill>
                <a:latin typeface="Arial"/>
                <a:ea typeface="Arial"/>
                <a:cs typeface="Arial"/>
                <a:sym typeface="Arial"/>
              </a:rPr>
              <a:t> in a Deployment, and the Deployment</a:t>
            </a:r>
            <a:r>
              <a:rPr b="0" i="0" lang="en" sz="7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 </a:t>
            </a:r>
            <a:r>
              <a:rPr b="0" i="0" lang="en" sz="700" u="sng" cap="none" strike="noStrike">
                <a:solidFill>
                  <a:schemeClr val="hlink"/>
                </a:solidFill>
                <a:latin typeface="Arial"/>
                <a:ea typeface="Arial"/>
                <a:cs typeface="Arial"/>
                <a:sym typeface="Arial"/>
                <a:hlinkClick r:id="rId6"/>
              </a:rPr>
              <a:t>Controller</a:t>
            </a:r>
            <a:r>
              <a:rPr b="0" i="0" lang="en" sz="700" u="none" cap="none" strike="noStrike">
                <a:solidFill>
                  <a:schemeClr val="dk1"/>
                </a:solidFill>
                <a:latin typeface="Arial"/>
                <a:ea typeface="Arial"/>
                <a:cs typeface="Arial"/>
                <a:sym typeface="Arial"/>
              </a:rPr>
              <a:t> changes the actual state to the desired state at a controlled rate. You can define Deployments to create new ReplicaSets, or to remove existing Deployments and adopt all their resources with new Deployments.</a:t>
            </a:r>
            <a:endParaRPr b="0" i="0" sz="1000" u="none" cap="none" strike="noStrike">
              <a:solidFill>
                <a:srgbClr val="000000"/>
              </a:solidFill>
              <a:latin typeface="Arial"/>
              <a:ea typeface="Arial"/>
              <a:cs typeface="Arial"/>
              <a:sym typeface="Arial"/>
            </a:endParaRPr>
          </a:p>
        </p:txBody>
      </p:sp>
      <p:sp>
        <p:nvSpPr>
          <p:cNvPr id="1486" name="Google Shape;1486;g142824cfa6a_1_293"/>
          <p:cNvSpPr txBox="1"/>
          <p:nvPr/>
        </p:nvSpPr>
        <p:spPr>
          <a:xfrm>
            <a:off x="417500" y="1452875"/>
            <a:ext cx="2304600" cy="333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rgbClr val="000000"/>
                </a:solidFill>
                <a:latin typeface="Arial"/>
                <a:ea typeface="Arial"/>
                <a:cs typeface="Arial"/>
                <a:sym typeface="Arial"/>
              </a:rPr>
              <a:t>A Deployment is a Kubernetes resource object used for declarative application updates. Deployments allow you to define the lifecycle of applications, including the container images they use, the number of pods and the manner of updating them.</a:t>
            </a:r>
            <a:endParaRPr b="0" i="0" sz="9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rgbClr val="000000"/>
                </a:solidFill>
                <a:latin typeface="Arial"/>
                <a:ea typeface="Arial"/>
                <a:cs typeface="Arial"/>
                <a:sym typeface="Arial"/>
              </a:rPr>
              <a:t>Deployments are fully managed by the backend in Kubernetes, with the entire update process being server side, with no client involvement. They ensure that a specified number of pods are always running and available. The entire update process is recorded, with versioning to provide options for pausing, resuming or rolling back to previous versions.</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g1a38b7796aa_0_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492" name="Google Shape;1492;g1a38b7796aa_0_7"/>
          <p:cNvSpPr/>
          <p:nvPr/>
        </p:nvSpPr>
        <p:spPr>
          <a:xfrm>
            <a:off x="2895375" y="521450"/>
            <a:ext cx="2290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493" name="Google Shape;1493;g1a38b7796aa_0_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494" name="Google Shape;1494;g1a38b7796aa_0_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1a38b7796aa_0_7"/>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1a38b7796aa_0_7"/>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Kubernetes </a:t>
            </a:r>
            <a:r>
              <a:rPr b="1" lang="en" sz="1100">
                <a:solidFill>
                  <a:schemeClr val="dk1"/>
                </a:solidFill>
              </a:rPr>
              <a:t>Deployment </a:t>
            </a:r>
            <a:r>
              <a:rPr lang="en" sz="1100">
                <a:solidFill>
                  <a:schemeClr val="dk1"/>
                </a:solidFill>
              </a:rPr>
              <a:t>tells Kubernetes how to create or modify instances of the pods that hold a containerized application. </a:t>
            </a:r>
            <a:endParaRPr sz="1100">
              <a:solidFill>
                <a:schemeClr val="dk1"/>
              </a:solidFill>
            </a:endParaRPr>
          </a:p>
        </p:txBody>
      </p:sp>
      <p:sp>
        <p:nvSpPr>
          <p:cNvPr id="1497" name="Google Shape;1497;g1a38b7796aa_0_7"/>
          <p:cNvSpPr/>
          <p:nvPr/>
        </p:nvSpPr>
        <p:spPr>
          <a:xfrm>
            <a:off x="6551350" y="1498050"/>
            <a:ext cx="2290500" cy="146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help to create or give birth to k8s pods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g1a38b7796aa_0_1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503" name="Google Shape;1503;g1a38b7796aa_0_1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04" name="Google Shape;1504;g1a38b7796aa_0_18"/>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Deploy stateful application (pods) </a:t>
            </a:r>
            <a:r>
              <a:rPr b="1" lang="en" sz="1700">
                <a:solidFill>
                  <a:schemeClr val="dk1"/>
                </a:solidFill>
              </a:rPr>
              <a:t>in K8S ?</a:t>
            </a:r>
            <a:endParaRPr sz="1200"/>
          </a:p>
        </p:txBody>
      </p:sp>
      <p:sp>
        <p:nvSpPr>
          <p:cNvPr id="1505" name="Google Shape;1505;g1a38b7796aa_0_18"/>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Statefulset</a:t>
            </a:r>
            <a:endParaRPr b="1" sz="1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g142824cfa6a_1_30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11" name="Google Shape;1511;g142824cfa6a_1_301"/>
          <p:cNvSpPr/>
          <p:nvPr/>
        </p:nvSpPr>
        <p:spPr>
          <a:xfrm>
            <a:off x="3116200" y="521450"/>
            <a:ext cx="2514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 application </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12" name="Google Shape;1512;g142824cfa6a_1_30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13" name="Google Shape;1513;g142824cfa6a_1_30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142824cfa6a_1_301"/>
          <p:cNvSpPr txBox="1"/>
          <p:nvPr/>
        </p:nvSpPr>
        <p:spPr>
          <a:xfrm>
            <a:off x="601200" y="1778525"/>
            <a:ext cx="23295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Stateful applications save data to</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persistent disk storage</a:t>
            </a:r>
            <a:r>
              <a:rPr b="0" i="0" lang="en" sz="1100" u="none" cap="none" strike="noStrike">
                <a:solidFill>
                  <a:schemeClr val="dk1"/>
                </a:solidFill>
                <a:latin typeface="Arial"/>
                <a:ea typeface="Arial"/>
                <a:cs typeface="Arial"/>
                <a:sym typeface="Arial"/>
              </a:rPr>
              <a:t> for use by the server, by clients, and by other applications. An example of a stateful application is a database or key-value store to which data is saved and retrieved by other applications.</a:t>
            </a:r>
            <a:endParaRPr b="0" i="0" sz="1400" u="none" cap="none" strike="noStrike">
              <a:solidFill>
                <a:srgbClr val="000000"/>
              </a:solidFill>
              <a:latin typeface="Arial"/>
              <a:ea typeface="Arial"/>
              <a:cs typeface="Arial"/>
              <a:sym typeface="Arial"/>
            </a:endParaRPr>
          </a:p>
        </p:txBody>
      </p:sp>
      <p:sp>
        <p:nvSpPr>
          <p:cNvPr id="1515" name="Google Shape;1515;g142824cfa6a_1_301"/>
          <p:cNvSpPr txBox="1"/>
          <p:nvPr/>
        </p:nvSpPr>
        <p:spPr>
          <a:xfrm>
            <a:off x="3648875" y="1770175"/>
            <a:ext cx="16755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stateful</a:t>
            </a:r>
            <a:r>
              <a:rPr b="0" i="0" lang="en" sz="1100" u="none" cap="none" strike="noStrike">
                <a:solidFill>
                  <a:schemeClr val="dk1"/>
                </a:solidFill>
                <a:latin typeface="Arial"/>
                <a:ea typeface="Arial"/>
                <a:cs typeface="Arial"/>
                <a:sym typeface="Arial"/>
              </a:rPr>
              <a:t> app is a program that saves client data from the activities of one session for use in the next session. </a:t>
            </a:r>
            <a:endParaRPr b="0" i="0" sz="1400" u="none" cap="none" strike="noStrike">
              <a:solidFill>
                <a:srgbClr val="000000"/>
              </a:solidFill>
              <a:latin typeface="Arial"/>
              <a:ea typeface="Arial"/>
              <a:cs typeface="Arial"/>
              <a:sym typeface="Arial"/>
            </a:endParaRPr>
          </a:p>
        </p:txBody>
      </p:sp>
      <p:sp>
        <p:nvSpPr>
          <p:cNvPr id="1516" name="Google Shape;1516;g142824cfa6a_1_301"/>
          <p:cNvSpPr txBox="1"/>
          <p:nvPr/>
        </p:nvSpPr>
        <p:spPr>
          <a:xfrm>
            <a:off x="6145475" y="1711725"/>
            <a:ext cx="20466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Stateful application</a:t>
            </a:r>
            <a:r>
              <a:rPr b="0" i="0" lang="en" sz="1100" u="none" cap="none" strike="noStrike">
                <a:solidFill>
                  <a:schemeClr val="dk1"/>
                </a:solidFill>
                <a:latin typeface="Arial"/>
                <a:ea typeface="Arial"/>
                <a:cs typeface="Arial"/>
                <a:sym typeface="Arial"/>
              </a:rPr>
              <a:t> remembers specific details of a user like profile, preferences, and user actions.</a:t>
            </a:r>
            <a:endParaRPr b="0" i="0" sz="1400" u="none" cap="none" strike="noStrike">
              <a:solidFill>
                <a:srgbClr val="000000"/>
              </a:solidFill>
              <a:latin typeface="Arial"/>
              <a:ea typeface="Arial"/>
              <a:cs typeface="Arial"/>
              <a:sym typeface="Arial"/>
            </a:endParaRPr>
          </a:p>
        </p:txBody>
      </p:sp>
      <p:sp>
        <p:nvSpPr>
          <p:cNvPr id="1517" name="Google Shape;1517;g142824cfa6a_1_301"/>
          <p:cNvSpPr txBox="1"/>
          <p:nvPr/>
        </p:nvSpPr>
        <p:spPr>
          <a:xfrm>
            <a:off x="6696575" y="2880700"/>
            <a:ext cx="1720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Stateful applications</a:t>
            </a:r>
            <a:r>
              <a:rPr b="0" i="0" lang="en" sz="1100" u="none" cap="none" strike="noStrike">
                <a:solidFill>
                  <a:schemeClr val="dk1"/>
                </a:solidFill>
                <a:latin typeface="Arial"/>
                <a:ea typeface="Arial"/>
                <a:cs typeface="Arial"/>
                <a:sym typeface="Arial"/>
              </a:rPr>
              <a:t> are typically databases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g14388294d86_0_1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23" name="Google Shape;1523;g14388294d86_0_19"/>
          <p:cNvSpPr/>
          <p:nvPr/>
        </p:nvSpPr>
        <p:spPr>
          <a:xfrm>
            <a:off x="3479175" y="521450"/>
            <a:ext cx="1675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StatefulSet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24" name="Google Shape;1524;g14388294d86_0_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25" name="Google Shape;1525;g14388294d86_0_1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14388294d86_0_19"/>
          <p:cNvSpPr txBox="1"/>
          <p:nvPr/>
        </p:nvSpPr>
        <p:spPr>
          <a:xfrm>
            <a:off x="1669075" y="14476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sts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14388294d86_0_19"/>
          <p:cNvSpPr txBox="1"/>
          <p:nvPr/>
        </p:nvSpPr>
        <p:spPr>
          <a:xfrm>
            <a:off x="192050" y="1945500"/>
            <a:ext cx="12942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StatefulSet is the workload API object used to manage stateful applications.</a:t>
            </a:r>
            <a:endParaRPr b="0" i="0" sz="1100" u="none" cap="none" strike="noStrike">
              <a:solidFill>
                <a:srgbClr val="000000"/>
              </a:solidFill>
              <a:latin typeface="Arial"/>
              <a:ea typeface="Arial"/>
              <a:cs typeface="Arial"/>
              <a:sym typeface="Arial"/>
            </a:endParaRPr>
          </a:p>
        </p:txBody>
      </p:sp>
      <p:sp>
        <p:nvSpPr>
          <p:cNvPr id="1528" name="Google Shape;1528;g14388294d86_0_19"/>
          <p:cNvSpPr txBox="1"/>
          <p:nvPr/>
        </p:nvSpPr>
        <p:spPr>
          <a:xfrm>
            <a:off x="4199950" y="1553075"/>
            <a:ext cx="1853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Manages the deployment and scaling of a set of</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Pods</a:t>
            </a:r>
            <a:r>
              <a:rPr b="0" i="0" lang="en" sz="1100" u="none" cap="none" strike="noStrike">
                <a:solidFill>
                  <a:schemeClr val="dk1"/>
                </a:solidFill>
                <a:latin typeface="Arial"/>
                <a:ea typeface="Arial"/>
                <a:cs typeface="Arial"/>
                <a:sym typeface="Arial"/>
              </a:rPr>
              <a:t>, </a:t>
            </a:r>
            <a:r>
              <a:rPr b="0" i="1" lang="en" sz="1100" u="none" cap="none" strike="noStrike">
                <a:solidFill>
                  <a:schemeClr val="dk1"/>
                </a:solidFill>
                <a:latin typeface="Arial"/>
                <a:ea typeface="Arial"/>
                <a:cs typeface="Arial"/>
                <a:sym typeface="Arial"/>
              </a:rPr>
              <a:t>and provides guarantees about the ordering and uniqueness</a:t>
            </a:r>
            <a:r>
              <a:rPr b="0" i="0" lang="en" sz="1100" u="none" cap="none" strike="noStrike">
                <a:solidFill>
                  <a:schemeClr val="dk1"/>
                </a:solidFill>
                <a:latin typeface="Arial"/>
                <a:ea typeface="Arial"/>
                <a:cs typeface="Arial"/>
                <a:sym typeface="Arial"/>
              </a:rPr>
              <a:t> of these Pods.</a:t>
            </a:r>
            <a:endParaRPr b="0" i="0" sz="1400" u="none" cap="none" strike="noStrike">
              <a:solidFill>
                <a:srgbClr val="000000"/>
              </a:solidFill>
              <a:latin typeface="Arial"/>
              <a:ea typeface="Arial"/>
              <a:cs typeface="Arial"/>
              <a:sym typeface="Arial"/>
            </a:endParaRPr>
          </a:p>
        </p:txBody>
      </p:sp>
      <p:sp>
        <p:nvSpPr>
          <p:cNvPr id="1529" name="Google Shape;1529;g14388294d86_0_19"/>
          <p:cNvSpPr txBox="1"/>
          <p:nvPr/>
        </p:nvSpPr>
        <p:spPr>
          <a:xfrm>
            <a:off x="6746650" y="1422175"/>
            <a:ext cx="21627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Like a</a:t>
            </a:r>
            <a:r>
              <a:rPr b="0" i="0" lang="en" sz="11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7"/>
              </a:rPr>
              <a:t>Deployment</a:t>
            </a:r>
            <a:r>
              <a:rPr b="0" i="0" lang="en" sz="1100" u="none" cap="none" strike="noStrike">
                <a:solidFill>
                  <a:schemeClr val="dk1"/>
                </a:solidFill>
                <a:latin typeface="Arial"/>
                <a:ea typeface="Arial"/>
                <a:cs typeface="Arial"/>
                <a:sym typeface="Arial"/>
              </a:rPr>
              <a:t>, a StatefulSet manages Pods that are based on an identical container spec. Unlike a Deployment, a StatefulSet maintains a sticky identity for each of their Pods. These pods are created from the same spec, but are not interchangeable: each has a persistent identifier that it maintains across any rescheduling.</a:t>
            </a:r>
            <a:endParaRPr b="0" i="0" sz="1400" u="none" cap="none" strike="noStrike">
              <a:solidFill>
                <a:srgbClr val="000000"/>
              </a:solidFill>
              <a:latin typeface="Arial"/>
              <a:ea typeface="Arial"/>
              <a:cs typeface="Arial"/>
              <a:sym typeface="Arial"/>
            </a:endParaRPr>
          </a:p>
        </p:txBody>
      </p:sp>
      <p:sp>
        <p:nvSpPr>
          <p:cNvPr id="1530" name="Google Shape;1530;g14388294d86_0_19"/>
          <p:cNvSpPr txBox="1"/>
          <p:nvPr/>
        </p:nvSpPr>
        <p:spPr>
          <a:xfrm>
            <a:off x="1669075" y="1822375"/>
            <a:ext cx="2162700" cy="360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A StatefulSet is a workload API object for managing stateful applications. Usually, Kubernetes users are not concerned with how pods are scheduled, although they do require pods to be deployed in order, to be attached to persistent storage volumes, and to have unique, persistent network IDs that are retained through rescheduling. StatefulSets can help achieve these objectives.</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Like Deployments, StatefulSets manage the pods based on the same container specifications. However, they differ from deployments in that they maintain sticky identities for each pod. Pods may be created from an identical spec, but they are not interchangeable and are thus assigned unique identifiers that persist through rescheduling.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9a1f72d980_0_6"/>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234" name="Google Shape;234;g19a1f72d980_0_6"/>
          <p:cNvSpPr/>
          <p:nvPr/>
        </p:nvSpPr>
        <p:spPr>
          <a:xfrm>
            <a:off x="494100" y="12108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Control plane</a:t>
            </a:r>
            <a:endParaRPr/>
          </a:p>
          <a:p>
            <a:pPr indent="0" lvl="0" marL="0" rtl="0" algn="l">
              <a:spcBef>
                <a:spcPts val="0"/>
              </a:spcBef>
              <a:spcAft>
                <a:spcPts val="0"/>
              </a:spcAft>
              <a:buNone/>
            </a:pPr>
            <a:r>
              <a:rPr lang="en"/>
              <a:t>Also called “control-plane” for cloud base kubernetes </a:t>
            </a:r>
            <a:endParaRPr/>
          </a:p>
        </p:txBody>
      </p:sp>
      <p:sp>
        <p:nvSpPr>
          <p:cNvPr id="235" name="Google Shape;235;g19a1f72d980_0_6"/>
          <p:cNvSpPr/>
          <p:nvPr/>
        </p:nvSpPr>
        <p:spPr>
          <a:xfrm>
            <a:off x="5637350" y="12902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Cluster</a:t>
            </a:r>
            <a:r>
              <a:rPr lang="en"/>
              <a:t> </a:t>
            </a:r>
            <a:endParaRPr/>
          </a:p>
          <a:p>
            <a:pPr indent="0" lvl="0" marL="0" rtl="0" algn="l">
              <a:spcBef>
                <a:spcPts val="0"/>
              </a:spcBef>
              <a:spcAft>
                <a:spcPts val="0"/>
              </a:spcAft>
              <a:buNone/>
            </a:pPr>
            <a:r>
              <a:rPr lang="en"/>
              <a:t>Also called “worker-group or worker node” in for cloud base kubernetes </a:t>
            </a:r>
            <a:endParaRPr/>
          </a:p>
        </p:txBody>
      </p:sp>
      <p:cxnSp>
        <p:nvCxnSpPr>
          <p:cNvPr id="236" name="Google Shape;236;g19a1f72d980_0_6"/>
          <p:cNvCxnSpPr>
            <a:stCxn id="234" idx="0"/>
            <a:endCxn id="235" idx="4"/>
          </p:cNvCxnSpPr>
          <p:nvPr/>
        </p:nvCxnSpPr>
        <p:spPr>
          <a:xfrm>
            <a:off x="3852300" y="2276025"/>
            <a:ext cx="1785000" cy="79500"/>
          </a:xfrm>
          <a:prstGeom prst="straightConnector1">
            <a:avLst/>
          </a:prstGeom>
          <a:noFill/>
          <a:ln cap="flat" cmpd="sng" w="76200">
            <a:solidFill>
              <a:schemeClr val="dk2"/>
            </a:solidFill>
            <a:prstDash val="solid"/>
            <a:round/>
            <a:headEnd len="med" w="med" type="none"/>
            <a:tailEnd len="med" w="med" type="triangle"/>
          </a:ln>
        </p:spPr>
      </p:cxnSp>
      <p:sp>
        <p:nvSpPr>
          <p:cNvPr id="237" name="Google Shape;237;g19a1f72d980_0_6"/>
          <p:cNvSpPr txBox="1"/>
          <p:nvPr/>
        </p:nvSpPr>
        <p:spPr>
          <a:xfrm>
            <a:off x="3918650" y="2571750"/>
            <a:ext cx="144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control plane </a:t>
            </a:r>
            <a:r>
              <a:rPr lang="en"/>
              <a:t>controls</a:t>
            </a:r>
            <a:r>
              <a:rPr lang="en"/>
              <a:t> the cluster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g1a38b7796aa_0_2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36" name="Google Shape;1536;g1a38b7796aa_0_25"/>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Statefulset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37" name="Google Shape;1537;g1a38b7796aa_0_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38" name="Google Shape;1538;g1a38b7796aa_0_2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1a38b7796aa_0_25"/>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1a38b7796aa_0_25"/>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Two commonly used ones are </a:t>
            </a:r>
            <a:r>
              <a:rPr b="1" lang="en" sz="1100">
                <a:solidFill>
                  <a:schemeClr val="dk1"/>
                </a:solidFill>
              </a:rPr>
              <a:t>Deployments</a:t>
            </a:r>
            <a:r>
              <a:rPr lang="en" sz="1100">
                <a:solidFill>
                  <a:schemeClr val="dk1"/>
                </a:solidFill>
              </a:rPr>
              <a:t> and</a:t>
            </a:r>
            <a:r>
              <a:rPr b="1" lang="en" sz="1100">
                <a:solidFill>
                  <a:schemeClr val="dk1"/>
                </a:solidFill>
              </a:rPr>
              <a:t> StatefulSets.</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 </a:t>
            </a:r>
            <a:r>
              <a:rPr b="1" lang="en" sz="1100">
                <a:solidFill>
                  <a:schemeClr val="dk1"/>
                </a:solidFill>
              </a:rPr>
              <a:t>Deployment</a:t>
            </a:r>
            <a:r>
              <a:rPr lang="en" sz="1100">
                <a:solidFill>
                  <a:schemeClr val="dk1"/>
                </a:solidFill>
              </a:rPr>
              <a:t> manages multiple pods by automating the creation, updating, and deletion of ReplicaSets.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By contrast, a </a:t>
            </a:r>
            <a:r>
              <a:rPr b="1" lang="en" sz="1100">
                <a:solidFill>
                  <a:schemeClr val="dk1"/>
                </a:solidFill>
              </a:rPr>
              <a:t>StatefulSet</a:t>
            </a:r>
            <a:r>
              <a:rPr lang="en" sz="1100">
                <a:solidFill>
                  <a:schemeClr val="dk1"/>
                </a:solidFill>
              </a:rPr>
              <a:t> helps orchestrate stateful pods by guaranteeing the ordering and uniqueness of pod replicas.</a:t>
            </a:r>
            <a:endParaRPr sz="1100">
              <a:solidFill>
                <a:schemeClr val="dk1"/>
              </a:solidFill>
            </a:endParaRPr>
          </a:p>
        </p:txBody>
      </p:sp>
      <p:sp>
        <p:nvSpPr>
          <p:cNvPr id="1541" name="Google Shape;1541;g1a38b7796aa_0_25"/>
          <p:cNvSpPr/>
          <p:nvPr/>
        </p:nvSpPr>
        <p:spPr>
          <a:xfrm>
            <a:off x="6551350" y="1498050"/>
            <a:ext cx="2290500" cy="146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This help to create or give birth to k8s pods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g1437080effc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47" name="Google Shape;1547;g1437080effc_0_0"/>
          <p:cNvSpPr/>
          <p:nvPr/>
        </p:nvSpPr>
        <p:spPr>
          <a:xfrm>
            <a:off x="2850625" y="521450"/>
            <a:ext cx="3337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StatefulSet vs 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48" name="Google Shape;1548;g1437080effc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49" name="Google Shape;1549;g1437080effc_0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1437080effc_0_0"/>
          <p:cNvSpPr txBox="1"/>
          <p:nvPr/>
        </p:nvSpPr>
        <p:spPr>
          <a:xfrm>
            <a:off x="334000" y="1753475"/>
            <a:ext cx="3598800" cy="240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800" u="none" cap="none" strike="noStrike">
                <a:solidFill>
                  <a:schemeClr val="dk1"/>
                </a:solidFill>
                <a:latin typeface="Arial"/>
                <a:ea typeface="Arial"/>
                <a:cs typeface="Arial"/>
                <a:sym typeface="Arial"/>
              </a:rPr>
              <a:t>Deployment</a:t>
            </a:r>
            <a:endParaRPr b="1"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Deployments allow you to manage sets of identical pods (or ReplicaSets) using common configurations. Once you’ve defined and deployed a Deployment, Kubernetes ensures that the pods it manages meet the requirements you’ve set. This provides granular control over the rollout of new pod versions and rollback to previous versions.</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Deployments are typically used for stateless applications, but you can save a deployment’s state by attaching a persistent volume and making it stateful. All deployed pods share the same volume, with the same data.</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The controller verifies if the current state matches the deployment’s desired set, and creates a ReplicaSet if necessary, which then creates the pods. The major components of a deployment are the deployment template, the persistent volumes and the service.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1" lang="en" sz="600" u="none" cap="none" strike="noStrike">
                <a:solidFill>
                  <a:schemeClr val="dk1"/>
                </a:solidFill>
                <a:latin typeface="Arial"/>
                <a:ea typeface="Arial"/>
                <a:cs typeface="Arial"/>
                <a:sym typeface="Arial"/>
              </a:rPr>
              <a:t>Related content: read our guide to</a:t>
            </a:r>
            <a:r>
              <a:rPr b="1" i="1" lang="en" sz="6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1" i="1" lang="en" sz="600" u="sng" cap="none" strike="noStrike">
                <a:solidFill>
                  <a:schemeClr val="hlink"/>
                </a:solidFill>
                <a:latin typeface="Arial"/>
                <a:ea typeface="Arial"/>
                <a:cs typeface="Arial"/>
                <a:sym typeface="Arial"/>
                <a:hlinkClick r:id="rId5"/>
              </a:rPr>
              <a:t>Kubernetes Persistent Volumes</a:t>
            </a:r>
            <a:endParaRPr b="1" i="1" sz="600" u="sng" cap="none" strike="noStrike">
              <a:solidFill>
                <a:schemeClr val="hlink"/>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51" name="Google Shape;1551;g1437080effc_0_0"/>
          <p:cNvSpPr txBox="1"/>
          <p:nvPr/>
        </p:nvSpPr>
        <p:spPr>
          <a:xfrm>
            <a:off x="4692600" y="1720075"/>
            <a:ext cx="4216800" cy="335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800" u="none" cap="none" strike="noStrike">
                <a:solidFill>
                  <a:schemeClr val="dk1"/>
                </a:solidFill>
                <a:latin typeface="Arial"/>
                <a:ea typeface="Arial"/>
                <a:cs typeface="Arial"/>
                <a:sym typeface="Arial"/>
              </a:rPr>
              <a:t>StatefulSets</a:t>
            </a:r>
            <a:endParaRPr b="1"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In a StatefulSet, each pod is given a name and treated individually, in contrast to a Kubernetes Deployment, where pods are easily replaceable. Stateful applications require pods with unique identities. This means that if any pod dies, it is immediately noticeable.</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Every pod in a StatefulSet has two unique, stable identities (a network ID and a storage ID). The network ID enables the pod’s DNS name to persist across rescheduling (although the IP addresses may still change). The storage ID is retained regardless of the node the storage instance is rescheduled on. Persistent storage is required to enable the application to save the state and data across restarts.</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StatefulSets serve as controllers, but they don’t create ReplicaSets—they create uniquely named pods, according to a specified pattern. The DNS name of a pod includes the ordinal index.</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Each replica in a StatefulSet has its own state, with a unique persistent volume claim (PVC) created for each pod. For example, a StatefulSet with four replicas creates four pods, which each have their own volume, amounting to four PVCs.</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StatefulSets require a headless service to return the IPs of the associated pods and enable direct interaction with them. The headless service has a service IP but no IP address and has to be created separately.</a:t>
            </a:r>
            <a:endParaRPr b="0" i="0" sz="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600" u="none" cap="none" strike="noStrike">
                <a:solidFill>
                  <a:schemeClr val="dk1"/>
                </a:solidFill>
                <a:latin typeface="Arial"/>
                <a:ea typeface="Arial"/>
                <a:cs typeface="Arial"/>
                <a:sym typeface="Arial"/>
              </a:rPr>
              <a:t>The major components of a StatefulSet are the set itself, the persistent volume and the headless service.</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dk1"/>
              </a:buClr>
              <a:buSzPts val="11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1437080effc_0_0"/>
          <p:cNvSpPr txBox="1"/>
          <p:nvPr/>
        </p:nvSpPr>
        <p:spPr>
          <a:xfrm>
            <a:off x="425850" y="3882675"/>
            <a:ext cx="3874200" cy="1512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700" u="none" cap="none" strike="noStrike">
                <a:solidFill>
                  <a:schemeClr val="dk1"/>
                </a:solidFill>
                <a:latin typeface="Arial"/>
                <a:ea typeface="Arial"/>
                <a:cs typeface="Arial"/>
                <a:sym typeface="Arial"/>
              </a:rPr>
              <a:t>Key Differences</a:t>
            </a:r>
            <a:endParaRPr b="1" i="0" sz="7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500" u="none" cap="none" strike="noStrike">
                <a:solidFill>
                  <a:schemeClr val="dk1"/>
                </a:solidFill>
                <a:latin typeface="Arial"/>
                <a:ea typeface="Arial"/>
                <a:cs typeface="Arial"/>
                <a:sym typeface="Arial"/>
              </a:rPr>
              <a:t>Here are the main differences between Deployments and StatefulSets:</a:t>
            </a:r>
            <a:endParaRPr b="0" i="0" sz="500" u="none" cap="none" strike="noStrike">
              <a:solidFill>
                <a:schemeClr val="dk1"/>
              </a:solidFill>
              <a:latin typeface="Arial"/>
              <a:ea typeface="Arial"/>
              <a:cs typeface="Arial"/>
              <a:sym typeface="Arial"/>
            </a:endParaRPr>
          </a:p>
          <a:p>
            <a:pPr indent="-260350" lvl="0" marL="457200" marR="0" rtl="0" algn="l">
              <a:lnSpc>
                <a:spcPct val="115000"/>
              </a:lnSpc>
              <a:spcBef>
                <a:spcPts val="1200"/>
              </a:spcBef>
              <a:spcAft>
                <a:spcPts val="0"/>
              </a:spcAft>
              <a:buClr>
                <a:schemeClr val="dk1"/>
              </a:buClr>
              <a:buSzPts val="500"/>
              <a:buFont typeface="Arial"/>
              <a:buChar char="●"/>
            </a:pPr>
            <a:r>
              <a:rPr b="0" i="0" lang="en" sz="500" u="none" cap="none" strike="noStrike">
                <a:solidFill>
                  <a:schemeClr val="dk1"/>
                </a:solidFill>
                <a:latin typeface="Arial"/>
                <a:ea typeface="Arial"/>
                <a:cs typeface="Arial"/>
                <a:sym typeface="Arial"/>
              </a:rPr>
              <a:t>Deployments are used for stateless applications, StatefulSets for stateful applications</a:t>
            </a:r>
            <a:endParaRPr b="0" i="0" sz="500" u="none" cap="none" strike="noStrike">
              <a:solidFill>
                <a:schemeClr val="dk1"/>
              </a:solidFill>
              <a:latin typeface="Arial"/>
              <a:ea typeface="Arial"/>
              <a:cs typeface="Arial"/>
              <a:sym typeface="Arial"/>
            </a:endParaRPr>
          </a:p>
          <a:p>
            <a:pPr indent="-260350" lvl="0" marL="457200" marR="0" rtl="0" algn="l">
              <a:lnSpc>
                <a:spcPct val="115000"/>
              </a:lnSpc>
              <a:spcBef>
                <a:spcPts val="0"/>
              </a:spcBef>
              <a:spcAft>
                <a:spcPts val="0"/>
              </a:spcAft>
              <a:buClr>
                <a:schemeClr val="dk1"/>
              </a:buClr>
              <a:buSzPts val="500"/>
              <a:buFont typeface="Arial"/>
              <a:buChar char="●"/>
            </a:pPr>
            <a:r>
              <a:rPr b="0" i="0" lang="en" sz="500" u="none" cap="none" strike="noStrike">
                <a:solidFill>
                  <a:schemeClr val="dk1"/>
                </a:solidFill>
                <a:latin typeface="Arial"/>
                <a:ea typeface="Arial"/>
                <a:cs typeface="Arial"/>
                <a:sym typeface="Arial"/>
              </a:rPr>
              <a:t>The pods in a deployment are interchangeable, whereas the pods in a StatefulSet are not.</a:t>
            </a:r>
            <a:endParaRPr b="0" i="0" sz="500" u="none" cap="none" strike="noStrike">
              <a:solidFill>
                <a:schemeClr val="dk1"/>
              </a:solidFill>
              <a:latin typeface="Arial"/>
              <a:ea typeface="Arial"/>
              <a:cs typeface="Arial"/>
              <a:sym typeface="Arial"/>
            </a:endParaRPr>
          </a:p>
          <a:p>
            <a:pPr indent="-260350" lvl="0" marL="457200" marR="0" rtl="0" algn="l">
              <a:lnSpc>
                <a:spcPct val="115000"/>
              </a:lnSpc>
              <a:spcBef>
                <a:spcPts val="0"/>
              </a:spcBef>
              <a:spcAft>
                <a:spcPts val="0"/>
              </a:spcAft>
              <a:buClr>
                <a:schemeClr val="dk1"/>
              </a:buClr>
              <a:buSzPts val="500"/>
              <a:buFont typeface="Arial"/>
              <a:buChar char="●"/>
            </a:pPr>
            <a:r>
              <a:rPr b="0" i="0" lang="en" sz="500" u="none" cap="none" strike="noStrike">
                <a:solidFill>
                  <a:schemeClr val="dk1"/>
                </a:solidFill>
                <a:latin typeface="Arial"/>
                <a:ea typeface="Arial"/>
                <a:cs typeface="Arial"/>
                <a:sym typeface="Arial"/>
              </a:rPr>
              <a:t>Deployments require a service to enable interaction with pods, while a headless service handles the pods’ network ID in StatefulSets.</a:t>
            </a:r>
            <a:endParaRPr b="0" i="0" sz="500" u="none" cap="none" strike="noStrike">
              <a:solidFill>
                <a:schemeClr val="dk1"/>
              </a:solidFill>
              <a:latin typeface="Arial"/>
              <a:ea typeface="Arial"/>
              <a:cs typeface="Arial"/>
              <a:sym typeface="Arial"/>
            </a:endParaRPr>
          </a:p>
          <a:p>
            <a:pPr indent="-260350" lvl="0" marL="457200" marR="0" rtl="0" algn="l">
              <a:lnSpc>
                <a:spcPct val="115000"/>
              </a:lnSpc>
              <a:spcBef>
                <a:spcPts val="0"/>
              </a:spcBef>
              <a:spcAft>
                <a:spcPts val="0"/>
              </a:spcAft>
              <a:buClr>
                <a:schemeClr val="dk1"/>
              </a:buClr>
              <a:buSzPts val="500"/>
              <a:buFont typeface="Arial"/>
              <a:buChar char="●"/>
            </a:pPr>
            <a:r>
              <a:rPr b="0" i="0" lang="en" sz="500" u="none" cap="none" strike="noStrike">
                <a:solidFill>
                  <a:schemeClr val="dk1"/>
                </a:solidFill>
                <a:latin typeface="Arial"/>
                <a:ea typeface="Arial"/>
                <a:cs typeface="Arial"/>
                <a:sym typeface="Arial"/>
              </a:rPr>
              <a:t>In a deployment, the replicas all share a volume and PVC, while in a StatefulSet each pod has its own volume and PVC.</a:t>
            </a:r>
            <a:endParaRPr b="0" i="0" sz="5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g14388294d86_0_4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58" name="Google Shape;1558;g14388294d86_0_49"/>
          <p:cNvSpPr/>
          <p:nvPr/>
        </p:nvSpPr>
        <p:spPr>
          <a:xfrm>
            <a:off x="2939150" y="521450"/>
            <a:ext cx="372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StatefulSet vs 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59" name="Google Shape;1559;g14388294d86_0_4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60" name="Google Shape;1560;g14388294d86_0_4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1" name="Google Shape;1561;g14388294d86_0_49"/>
          <p:cNvPicPr preferRelativeResize="0"/>
          <p:nvPr/>
        </p:nvPicPr>
        <p:blipFill rotWithShape="1">
          <a:blip r:embed="rId4">
            <a:alphaModFix/>
          </a:blip>
          <a:srcRect b="0" l="0" r="0" t="0"/>
          <a:stretch/>
        </p:blipFill>
        <p:spPr>
          <a:xfrm>
            <a:off x="3683929" y="1422175"/>
            <a:ext cx="5460077" cy="1976800"/>
          </a:xfrm>
          <a:prstGeom prst="rect">
            <a:avLst/>
          </a:prstGeom>
          <a:noFill/>
          <a:ln>
            <a:noFill/>
          </a:ln>
        </p:spPr>
      </p:pic>
      <p:sp>
        <p:nvSpPr>
          <p:cNvPr id="1562" name="Google Shape;1562;g14388294d86_0_49"/>
          <p:cNvSpPr txBox="1"/>
          <p:nvPr/>
        </p:nvSpPr>
        <p:spPr>
          <a:xfrm>
            <a:off x="175350" y="1569775"/>
            <a:ext cx="3657300" cy="294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 Kubernetes </a:t>
            </a:r>
            <a:r>
              <a:rPr b="0" i="1" lang="en" sz="800" u="none" cap="none" strike="noStrike">
                <a:solidFill>
                  <a:schemeClr val="dk1"/>
                </a:solidFill>
                <a:latin typeface="Arial"/>
                <a:ea typeface="Arial"/>
                <a:cs typeface="Arial"/>
                <a:sym typeface="Arial"/>
              </a:rPr>
              <a:t>Deployment</a:t>
            </a:r>
            <a:r>
              <a:rPr b="0" i="0" lang="en" sz="800" u="none" cap="none" strike="noStrike">
                <a:solidFill>
                  <a:schemeClr val="dk1"/>
                </a:solidFill>
                <a:latin typeface="Arial"/>
                <a:ea typeface="Arial"/>
                <a:cs typeface="Arial"/>
                <a:sym typeface="Arial"/>
              </a:rPr>
              <a:t> is a resource object in Kubernetes that provides declarative updates to applications. A deployment allows us to describe an application’s life cycle. Such as, which images to use for the app, the number of pods there should be, and how they should be updated.</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 </a:t>
            </a:r>
            <a:r>
              <a:rPr b="0" i="1" lang="en" sz="800" u="none" cap="none" strike="noStrike">
                <a:solidFill>
                  <a:schemeClr val="dk1"/>
                </a:solidFill>
                <a:latin typeface="Arial"/>
                <a:ea typeface="Arial"/>
                <a:cs typeface="Arial"/>
                <a:sym typeface="Arial"/>
              </a:rPr>
              <a:t>StatefulSet</a:t>
            </a:r>
            <a:r>
              <a:rPr b="0" i="0" lang="en" sz="800" u="none" cap="none" strike="noStrike">
                <a:solidFill>
                  <a:schemeClr val="dk1"/>
                </a:solidFill>
                <a:latin typeface="Arial"/>
                <a:ea typeface="Arial"/>
                <a:cs typeface="Arial"/>
                <a:sym typeface="Arial"/>
              </a:rPr>
              <a:t>s are more suited for stateful apps. A stateful application requires pods with a unique identity (for instance, hostname). A pod will be able to reach other pods with well-defined names. It needs a Headless Service to connect with the pods. A Headless Service does not have an IP address. Internally, it creates the necessary endpoints to expose pods with DNS names.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The </a:t>
            </a:r>
            <a:r>
              <a:rPr b="0" i="1" lang="en" sz="800" u="none" cap="none" strike="noStrike">
                <a:solidFill>
                  <a:schemeClr val="dk1"/>
                </a:solidFill>
                <a:latin typeface="Arial"/>
                <a:ea typeface="Arial"/>
                <a:cs typeface="Arial"/>
                <a:sym typeface="Arial"/>
              </a:rPr>
              <a:t>StatefulSet</a:t>
            </a:r>
            <a:r>
              <a:rPr b="0" i="0" lang="en" sz="800" u="none" cap="none" strike="noStrike">
                <a:solidFill>
                  <a:schemeClr val="dk1"/>
                </a:solidFill>
                <a:latin typeface="Arial"/>
                <a:ea typeface="Arial"/>
                <a:cs typeface="Arial"/>
                <a:sym typeface="Arial"/>
              </a:rPr>
              <a:t> definition includes a reference to the Headless Service, but we have to create it separately. </a:t>
            </a:r>
            <a:r>
              <a:rPr b="0" i="1" lang="en" sz="800" u="none" cap="none" strike="noStrike">
                <a:solidFill>
                  <a:schemeClr val="dk1"/>
                </a:solidFill>
                <a:latin typeface="Arial"/>
                <a:ea typeface="Arial"/>
                <a:cs typeface="Arial"/>
                <a:sym typeface="Arial"/>
              </a:rPr>
              <a:t>StatefulSet</a:t>
            </a:r>
            <a:r>
              <a:rPr b="0" i="0" lang="en" sz="800" u="none" cap="none" strike="noStrike">
                <a:solidFill>
                  <a:schemeClr val="dk1"/>
                </a:solidFill>
                <a:latin typeface="Arial"/>
                <a:ea typeface="Arial"/>
                <a:cs typeface="Arial"/>
                <a:sym typeface="Arial"/>
              </a:rPr>
              <a:t> needs persistent storage so that the hosted application saves its state and data across restarts. Once the </a:t>
            </a:r>
            <a:r>
              <a:rPr b="0" i="1" lang="en" sz="800" u="none" cap="none" strike="noStrike">
                <a:solidFill>
                  <a:schemeClr val="dk1"/>
                </a:solidFill>
                <a:latin typeface="Arial"/>
                <a:ea typeface="Arial"/>
                <a:cs typeface="Arial"/>
                <a:sym typeface="Arial"/>
              </a:rPr>
              <a:t>StatefulSet</a:t>
            </a:r>
            <a:r>
              <a:rPr b="0" i="0" lang="en" sz="800" u="none" cap="none" strike="noStrike">
                <a:solidFill>
                  <a:schemeClr val="dk1"/>
                </a:solidFill>
                <a:latin typeface="Arial"/>
                <a:ea typeface="Arial"/>
                <a:cs typeface="Arial"/>
                <a:sym typeface="Arial"/>
              </a:rPr>
              <a:t> and the Headless Service are created, a pod can access another one by name prefixed with the service name.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223da00a6c1_4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68" name="Google Shape;1568;g223da00a6c1_4_0"/>
          <p:cNvSpPr/>
          <p:nvPr/>
        </p:nvSpPr>
        <p:spPr>
          <a:xfrm>
            <a:off x="2939150" y="521450"/>
            <a:ext cx="372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StatefulSet vs 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69" name="Google Shape;1569;g223da00a6c1_4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70" name="Google Shape;1570;g223da00a6c1_4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g223da00a6c1_4_0"/>
          <p:cNvSpPr txBox="1"/>
          <p:nvPr/>
        </p:nvSpPr>
        <p:spPr>
          <a:xfrm>
            <a:off x="175350" y="1569775"/>
            <a:ext cx="8858100" cy="1354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100"/>
              <a:buFont typeface="Arial"/>
              <a:buNone/>
            </a:pPr>
            <a:r>
              <a:rPr lang="en" sz="1900">
                <a:solidFill>
                  <a:schemeClr val="dk1"/>
                </a:solidFill>
              </a:rPr>
              <a:t>Kubernetes Deployment and Kubernetes StatefulSet are two powerful resources for managing containerized applications on Kubernetes. Deployments are useful for managing stateless applications, while StatefulSets are useful for managing stateful applications that require stable network identities and persistent storage.</a:t>
            </a:r>
            <a:endParaRPr b="0" i="0" sz="2200" u="none" cap="none" strike="noStrike">
              <a:solidFill>
                <a:srgbClr val="000000"/>
              </a:solidFill>
              <a:latin typeface="Arial"/>
              <a:ea typeface="Arial"/>
              <a:cs typeface="Arial"/>
              <a:sym typeface="Arial"/>
            </a:endParaRPr>
          </a:p>
        </p:txBody>
      </p:sp>
      <p:sp>
        <p:nvSpPr>
          <p:cNvPr id="1572" name="Google Shape;1572;g223da00a6c1_4_0"/>
          <p:cNvSpPr txBox="1"/>
          <p:nvPr/>
        </p:nvSpPr>
        <p:spPr>
          <a:xfrm>
            <a:off x="1690250" y="2709225"/>
            <a:ext cx="46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3" name="Google Shape;1573;g223da00a6c1_4_0"/>
          <p:cNvSpPr txBox="1"/>
          <p:nvPr/>
        </p:nvSpPr>
        <p:spPr>
          <a:xfrm>
            <a:off x="285750" y="3016550"/>
            <a:ext cx="8637300" cy="1893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Deployments and ReplicationControllers are meant for stateless usage and are rather lightweight.</a:t>
            </a:r>
            <a:r>
              <a:rPr lang="en" sz="1200">
                <a:solidFill>
                  <a:schemeClr val="dk1"/>
                </a:solidFill>
                <a:uFill>
                  <a:noFill/>
                </a:uFill>
                <a:hlinkClick r:id="rId4">
                  <a:extLst>
                    <a:ext uri="{A12FA001-AC4F-418D-AE19-62706E023703}">
                      <ahyp:hlinkClr val="tx"/>
                    </a:ext>
                  </a:extLst>
                </a:hlinkClick>
              </a:rPr>
              <a:t> </a:t>
            </a:r>
            <a:r>
              <a:rPr lang="en" sz="1200" u="sng">
                <a:solidFill>
                  <a:schemeClr val="hlink"/>
                </a:solidFill>
                <a:hlinkClick r:id="rId5"/>
              </a:rPr>
              <a:t>StatefulSets</a:t>
            </a:r>
            <a:r>
              <a:rPr lang="en" sz="1200">
                <a:solidFill>
                  <a:schemeClr val="dk1"/>
                </a:solidFill>
              </a:rPr>
              <a:t> are used when state has to be persisted. Therefore the latter use </a:t>
            </a:r>
            <a:r>
              <a:rPr lang="en" sz="1200">
                <a:solidFill>
                  <a:srgbClr val="188038"/>
                </a:solidFill>
                <a:latin typeface="Roboto Mono"/>
                <a:ea typeface="Roboto Mono"/>
                <a:cs typeface="Roboto Mono"/>
                <a:sym typeface="Roboto Mono"/>
              </a:rPr>
              <a:t>volumeClaimTemplates</a:t>
            </a:r>
            <a:r>
              <a:rPr lang="en" sz="1200">
                <a:solidFill>
                  <a:schemeClr val="dk1"/>
                </a:solidFill>
              </a:rPr>
              <a:t> / claims on persistent volumes to ensure they can keep the state across component restarts.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So if your application is stateful or if you want to deploy stateful storage on top of Kubernetes use a StatefulSet.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If your application is stateless or if state can be built up from backend-systems during the start then use Deployments.</a:t>
            </a:r>
            <a:endParaRPr sz="1200">
              <a:solidFill>
                <a:schemeClr val="dk1"/>
              </a:solidFill>
            </a:endParaRPr>
          </a:p>
          <a:p>
            <a:pPr indent="0" lvl="0" marL="0" rtl="0" algn="l">
              <a:spcBef>
                <a:spcPts val="1200"/>
              </a:spcBef>
              <a:spcAft>
                <a:spcPts val="0"/>
              </a:spcAft>
              <a:buNone/>
            </a:pPr>
            <a:r>
              <a:t/>
            </a:r>
            <a:endParaRPr sz="12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g1a38b7796aa_0_5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579" name="Google Shape;1579;g1a38b7796aa_0_52"/>
          <p:cNvSpPr/>
          <p:nvPr/>
        </p:nvSpPr>
        <p:spPr>
          <a:xfrm>
            <a:off x="2895375" y="521450"/>
            <a:ext cx="3786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Statefulset vs deployment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580" name="Google Shape;1580;g1a38b7796aa_0_5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81" name="Google Shape;1581;g1a38b7796aa_0_5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1a38b7796aa_0_52"/>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g1a38b7796aa_0_52"/>
          <p:cNvSpPr/>
          <p:nvPr/>
        </p:nvSpPr>
        <p:spPr>
          <a:xfrm>
            <a:off x="0" y="1029025"/>
            <a:ext cx="2735100" cy="2448300"/>
          </a:xfrm>
          <a:prstGeom prst="can">
            <a:avLst>
              <a:gd fmla="val 26256"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Two commonly used ones are </a:t>
            </a:r>
            <a:r>
              <a:rPr b="1" lang="en" sz="900">
                <a:solidFill>
                  <a:schemeClr val="dk1"/>
                </a:solidFill>
              </a:rPr>
              <a:t>Deployments</a:t>
            </a:r>
            <a:r>
              <a:rPr lang="en" sz="900">
                <a:solidFill>
                  <a:schemeClr val="dk1"/>
                </a:solidFill>
              </a:rPr>
              <a:t> and</a:t>
            </a:r>
            <a:r>
              <a:rPr b="1" lang="en" sz="900">
                <a:solidFill>
                  <a:schemeClr val="dk1"/>
                </a:solidFill>
              </a:rPr>
              <a:t> StatefulSets.</a:t>
            </a:r>
            <a:endParaRPr b="1"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 A </a:t>
            </a:r>
            <a:r>
              <a:rPr b="1" lang="en" sz="900">
                <a:solidFill>
                  <a:schemeClr val="dk1"/>
                </a:solidFill>
              </a:rPr>
              <a:t>Deployment</a:t>
            </a:r>
            <a:r>
              <a:rPr lang="en" sz="900">
                <a:solidFill>
                  <a:schemeClr val="dk1"/>
                </a:solidFill>
              </a:rPr>
              <a:t> manages multiple pods by automating the creation, updating, and deletion of ReplicaSets.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By contrast, a </a:t>
            </a:r>
            <a:r>
              <a:rPr b="1" lang="en" sz="900">
                <a:solidFill>
                  <a:schemeClr val="dk1"/>
                </a:solidFill>
              </a:rPr>
              <a:t>StatefulSet</a:t>
            </a:r>
            <a:r>
              <a:rPr lang="en" sz="900">
                <a:solidFill>
                  <a:schemeClr val="dk1"/>
                </a:solidFill>
              </a:rPr>
              <a:t> helps orchestrate stateful pods by guaranteeing the ordering and uniqueness of pod replicas.</a:t>
            </a:r>
            <a:endParaRPr sz="900">
              <a:solidFill>
                <a:schemeClr val="dk1"/>
              </a:solidFill>
            </a:endParaRPr>
          </a:p>
        </p:txBody>
      </p:sp>
      <p:sp>
        <p:nvSpPr>
          <p:cNvPr id="1584" name="Google Shape;1584;g1a38b7796aa_0_52"/>
          <p:cNvSpPr/>
          <p:nvPr/>
        </p:nvSpPr>
        <p:spPr>
          <a:xfrm>
            <a:off x="3715100" y="1822375"/>
            <a:ext cx="2383500" cy="18375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Kubernetes </a:t>
            </a:r>
            <a:r>
              <a:rPr b="1" lang="en" sz="1100">
                <a:solidFill>
                  <a:schemeClr val="dk1"/>
                </a:solidFill>
              </a:rPr>
              <a:t>Deployment </a:t>
            </a:r>
            <a:r>
              <a:rPr lang="en" sz="1100">
                <a:solidFill>
                  <a:schemeClr val="dk1"/>
                </a:solidFill>
              </a:rPr>
              <a:t>tells Kubernetes how to create or modify instances of the pods that hold a containerized application. </a:t>
            </a:r>
            <a:endParaRPr sz="1100">
              <a:solidFill>
                <a:schemeClr val="dk1"/>
              </a:solidFill>
            </a:endParaRPr>
          </a:p>
        </p:txBody>
      </p:sp>
      <p:sp>
        <p:nvSpPr>
          <p:cNvPr id="1585" name="Google Shape;1585;g1a38b7796aa_0_52"/>
          <p:cNvSpPr/>
          <p:nvPr/>
        </p:nvSpPr>
        <p:spPr>
          <a:xfrm>
            <a:off x="6760500" y="2770525"/>
            <a:ext cx="2383500" cy="15975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dk1"/>
                </a:solidFill>
              </a:rPr>
              <a:t>A</a:t>
            </a:r>
            <a:r>
              <a:rPr b="1" lang="en" sz="900">
                <a:solidFill>
                  <a:schemeClr val="dk1"/>
                </a:solidFill>
              </a:rPr>
              <a:t> </a:t>
            </a:r>
            <a:r>
              <a:rPr b="1" i="1" lang="en" sz="900">
                <a:solidFill>
                  <a:schemeClr val="dk1"/>
                </a:solidFill>
              </a:rPr>
              <a:t>DaemonSet</a:t>
            </a:r>
            <a:endParaRPr b="1" i="1" sz="900">
              <a:solidFill>
                <a:schemeClr val="dk1"/>
              </a:solidFill>
            </a:endParaRPr>
          </a:p>
          <a:p>
            <a:pPr indent="0" lvl="0" marL="0" rtl="0" algn="l">
              <a:lnSpc>
                <a:spcPct val="115000"/>
              </a:lnSpc>
              <a:spcBef>
                <a:spcPts val="1200"/>
              </a:spcBef>
              <a:spcAft>
                <a:spcPts val="0"/>
              </a:spcAft>
              <a:buNone/>
            </a:pPr>
            <a:r>
              <a:rPr lang="en" sz="900">
                <a:solidFill>
                  <a:schemeClr val="dk1"/>
                </a:solidFill>
              </a:rPr>
              <a:t> ensures that all Nodes run a copy of a Pod.</a:t>
            </a:r>
            <a:endParaRPr b="1"/>
          </a:p>
        </p:txBody>
      </p:sp>
      <p:pic>
        <p:nvPicPr>
          <p:cNvPr id="1586" name="Google Shape;1586;g1a38b7796aa_0_52"/>
          <p:cNvPicPr preferRelativeResize="0"/>
          <p:nvPr/>
        </p:nvPicPr>
        <p:blipFill>
          <a:blip r:embed="rId4">
            <a:alphaModFix/>
          </a:blip>
          <a:stretch>
            <a:fillRect/>
          </a:stretch>
        </p:blipFill>
        <p:spPr>
          <a:xfrm>
            <a:off x="2895375" y="2273650"/>
            <a:ext cx="582700" cy="582700"/>
          </a:xfrm>
          <a:prstGeom prst="rect">
            <a:avLst/>
          </a:prstGeom>
          <a:noFill/>
          <a:ln>
            <a:noFill/>
          </a:ln>
        </p:spPr>
      </p:pic>
      <p:pic>
        <p:nvPicPr>
          <p:cNvPr id="1587" name="Google Shape;1587;g1a38b7796aa_0_52"/>
          <p:cNvPicPr preferRelativeResize="0"/>
          <p:nvPr/>
        </p:nvPicPr>
        <p:blipFill>
          <a:blip r:embed="rId4">
            <a:alphaModFix/>
          </a:blip>
          <a:stretch>
            <a:fillRect/>
          </a:stretch>
        </p:blipFill>
        <p:spPr>
          <a:xfrm>
            <a:off x="6177282" y="2634625"/>
            <a:ext cx="504525" cy="5045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g1a38b7796aa_0_3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593" name="Google Shape;1593;g1a38b7796aa_0_3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594" name="Google Shape;1594;g1a38b7796aa_0_3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1a38b7796aa_0_37"/>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1a38b7796aa_0_37"/>
          <p:cNvSpPr/>
          <p:nvPr/>
        </p:nvSpPr>
        <p:spPr>
          <a:xfrm>
            <a:off x="-76750" y="1919725"/>
            <a:ext cx="2735100" cy="2448300"/>
          </a:xfrm>
          <a:prstGeom prst="can">
            <a:avLst>
              <a:gd fmla="val 26256"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Two commonly used ones are </a:t>
            </a:r>
            <a:r>
              <a:rPr b="1" lang="en" sz="900">
                <a:solidFill>
                  <a:schemeClr val="dk1"/>
                </a:solidFill>
              </a:rPr>
              <a:t>Deployments</a:t>
            </a:r>
            <a:r>
              <a:rPr lang="en" sz="900">
                <a:solidFill>
                  <a:schemeClr val="dk1"/>
                </a:solidFill>
              </a:rPr>
              <a:t> and</a:t>
            </a:r>
            <a:r>
              <a:rPr b="1" lang="en" sz="900">
                <a:solidFill>
                  <a:schemeClr val="dk1"/>
                </a:solidFill>
              </a:rPr>
              <a:t> StatefulSets.</a:t>
            </a:r>
            <a:endParaRPr b="1"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 A </a:t>
            </a:r>
            <a:r>
              <a:rPr b="1" lang="en" sz="900">
                <a:solidFill>
                  <a:schemeClr val="dk1"/>
                </a:solidFill>
              </a:rPr>
              <a:t>Deployment</a:t>
            </a:r>
            <a:r>
              <a:rPr lang="en" sz="900">
                <a:solidFill>
                  <a:schemeClr val="dk1"/>
                </a:solidFill>
              </a:rPr>
              <a:t> manages multiple pods by automating the creation, updating, and deletion of ReplicaSets.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By contrast, a </a:t>
            </a:r>
            <a:r>
              <a:rPr b="1" lang="en" sz="900">
                <a:solidFill>
                  <a:schemeClr val="dk1"/>
                </a:solidFill>
              </a:rPr>
              <a:t>StatefulSet</a:t>
            </a:r>
            <a:r>
              <a:rPr lang="en" sz="900">
                <a:solidFill>
                  <a:schemeClr val="dk1"/>
                </a:solidFill>
              </a:rPr>
              <a:t> helps orchestrate stateful pods by guaranteeing the ordering and uniqueness of pod replicas.</a:t>
            </a:r>
            <a:endParaRPr sz="900">
              <a:solidFill>
                <a:schemeClr val="dk1"/>
              </a:solidFill>
            </a:endParaRPr>
          </a:p>
        </p:txBody>
      </p:sp>
      <p:sp>
        <p:nvSpPr>
          <p:cNvPr id="1597" name="Google Shape;1597;g1a38b7796aa_0_37"/>
          <p:cNvSpPr/>
          <p:nvPr/>
        </p:nvSpPr>
        <p:spPr>
          <a:xfrm>
            <a:off x="3715100" y="1822375"/>
            <a:ext cx="2383500" cy="18375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Kubernetes </a:t>
            </a:r>
            <a:r>
              <a:rPr b="1" lang="en" sz="1100">
                <a:solidFill>
                  <a:schemeClr val="dk1"/>
                </a:solidFill>
              </a:rPr>
              <a:t>Deployment </a:t>
            </a:r>
            <a:r>
              <a:rPr lang="en" sz="1100">
                <a:solidFill>
                  <a:schemeClr val="dk1"/>
                </a:solidFill>
              </a:rPr>
              <a:t>tells Kubernetes how to create or modify instances of the pods that hold a containerized application. </a:t>
            </a:r>
            <a:endParaRPr sz="1100">
              <a:solidFill>
                <a:schemeClr val="dk1"/>
              </a:solidFill>
            </a:endParaRPr>
          </a:p>
        </p:txBody>
      </p:sp>
      <p:sp>
        <p:nvSpPr>
          <p:cNvPr id="1598" name="Google Shape;1598;g1a38b7796aa_0_37"/>
          <p:cNvSpPr/>
          <p:nvPr/>
        </p:nvSpPr>
        <p:spPr>
          <a:xfrm>
            <a:off x="6760500" y="2770525"/>
            <a:ext cx="2383500" cy="15975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dk1"/>
                </a:solidFill>
              </a:rPr>
              <a:t>A</a:t>
            </a:r>
            <a:r>
              <a:rPr b="1" lang="en" sz="900">
                <a:solidFill>
                  <a:schemeClr val="dk1"/>
                </a:solidFill>
              </a:rPr>
              <a:t> </a:t>
            </a:r>
            <a:r>
              <a:rPr b="1" i="1" lang="en" sz="900">
                <a:solidFill>
                  <a:schemeClr val="dk1"/>
                </a:solidFill>
              </a:rPr>
              <a:t>DaemonSet</a:t>
            </a:r>
            <a:endParaRPr b="1" i="1" sz="900">
              <a:solidFill>
                <a:schemeClr val="dk1"/>
              </a:solidFill>
            </a:endParaRPr>
          </a:p>
          <a:p>
            <a:pPr indent="0" lvl="0" marL="0" rtl="0" algn="l">
              <a:lnSpc>
                <a:spcPct val="115000"/>
              </a:lnSpc>
              <a:spcBef>
                <a:spcPts val="1200"/>
              </a:spcBef>
              <a:spcAft>
                <a:spcPts val="0"/>
              </a:spcAft>
              <a:buNone/>
            </a:pPr>
            <a:r>
              <a:rPr lang="en" sz="900">
                <a:solidFill>
                  <a:schemeClr val="dk1"/>
                </a:solidFill>
              </a:rPr>
              <a:t> ensures that all Nodes run a copy of a Pod.</a:t>
            </a:r>
            <a:endParaRPr b="1"/>
          </a:p>
        </p:txBody>
      </p:sp>
      <p:pic>
        <p:nvPicPr>
          <p:cNvPr id="1599" name="Google Shape;1599;g1a38b7796aa_0_37"/>
          <p:cNvPicPr preferRelativeResize="0"/>
          <p:nvPr/>
        </p:nvPicPr>
        <p:blipFill>
          <a:blip r:embed="rId4">
            <a:alphaModFix/>
          </a:blip>
          <a:stretch>
            <a:fillRect/>
          </a:stretch>
        </p:blipFill>
        <p:spPr>
          <a:xfrm>
            <a:off x="2895375" y="2273650"/>
            <a:ext cx="582700" cy="582700"/>
          </a:xfrm>
          <a:prstGeom prst="rect">
            <a:avLst/>
          </a:prstGeom>
          <a:noFill/>
          <a:ln>
            <a:noFill/>
          </a:ln>
        </p:spPr>
      </p:pic>
      <p:pic>
        <p:nvPicPr>
          <p:cNvPr id="1600" name="Google Shape;1600;g1a38b7796aa_0_37"/>
          <p:cNvPicPr preferRelativeResize="0"/>
          <p:nvPr/>
        </p:nvPicPr>
        <p:blipFill>
          <a:blip r:embed="rId4">
            <a:alphaModFix/>
          </a:blip>
          <a:stretch>
            <a:fillRect/>
          </a:stretch>
        </p:blipFill>
        <p:spPr>
          <a:xfrm>
            <a:off x="6177282" y="2634625"/>
            <a:ext cx="504525" cy="504525"/>
          </a:xfrm>
          <a:prstGeom prst="rect">
            <a:avLst/>
          </a:prstGeom>
          <a:noFill/>
          <a:ln>
            <a:noFill/>
          </a:ln>
        </p:spPr>
      </p:pic>
      <p:sp>
        <p:nvSpPr>
          <p:cNvPr id="1601" name="Google Shape;1601;g1a38b7796aa_0_37"/>
          <p:cNvSpPr/>
          <p:nvPr/>
        </p:nvSpPr>
        <p:spPr>
          <a:xfrm>
            <a:off x="1405125" y="521450"/>
            <a:ext cx="6009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StatefulSet vs Deployment vs Daemonset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g1a38b7796aa_0_16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07" name="Google Shape;1607;g1a38b7796aa_0_16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08" name="Google Shape;1608;g1a38b7796aa_0_16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a:t>
            </a:r>
            <a:r>
              <a:rPr b="1" lang="en" sz="1700">
                <a:solidFill>
                  <a:srgbClr val="0000FF"/>
                </a:solidFill>
              </a:rPr>
              <a:t> volume  </a:t>
            </a:r>
            <a:r>
              <a:rPr b="1" lang="en" sz="1700">
                <a:solidFill>
                  <a:schemeClr val="dk1"/>
                </a:solidFill>
              </a:rPr>
              <a:t>in K8S ?</a:t>
            </a:r>
            <a:endParaRPr sz="1200"/>
          </a:p>
        </p:txBody>
      </p:sp>
      <p:sp>
        <p:nvSpPr>
          <p:cNvPr id="1609" name="Google Shape;1609;g1a38b7796aa_0_161"/>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volumes</a:t>
            </a:r>
            <a:endParaRPr b="1" sz="10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g223da00a6c1_4_2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15" name="Google Shape;1615;g223da00a6c1_4_2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616" name="Google Shape;1616;g223da00a6c1_4_20"/>
          <p:cNvPicPr preferRelativeResize="0"/>
          <p:nvPr/>
        </p:nvPicPr>
        <p:blipFill>
          <a:blip r:embed="rId4">
            <a:alphaModFix/>
          </a:blip>
          <a:stretch>
            <a:fillRect/>
          </a:stretch>
        </p:blipFill>
        <p:spPr>
          <a:xfrm>
            <a:off x="548675" y="1674075"/>
            <a:ext cx="8334449" cy="3211900"/>
          </a:xfrm>
          <a:prstGeom prst="rect">
            <a:avLst/>
          </a:prstGeom>
          <a:noFill/>
          <a:ln>
            <a:noFill/>
          </a:ln>
        </p:spPr>
      </p:pic>
      <p:sp>
        <p:nvSpPr>
          <p:cNvPr id="1617" name="Google Shape;1617;g223da00a6c1_4_20"/>
          <p:cNvSpPr/>
          <p:nvPr/>
        </p:nvSpPr>
        <p:spPr>
          <a:xfrm>
            <a:off x="1293950" y="655075"/>
            <a:ext cx="5758200" cy="10191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Deployment</a:t>
            </a:r>
            <a:r>
              <a:rPr lang="en"/>
              <a:t> is a resource to deploy a stateless application, if using a PVC, all replicas will be using the same Volume and none of it will have its own state.</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g223da00a6c1_4_3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23" name="Google Shape;1623;g223da00a6c1_4_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24" name="Google Shape;1624;g223da00a6c1_4_36"/>
          <p:cNvSpPr/>
          <p:nvPr/>
        </p:nvSpPr>
        <p:spPr>
          <a:xfrm>
            <a:off x="1293950" y="655075"/>
            <a:ext cx="5758200" cy="10191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Statefulsets</a:t>
            </a:r>
            <a:r>
              <a:rPr lang="en"/>
              <a:t> is used for Stateful applications, each replica of the pod will have its own state, and will be using its own Volume.</a:t>
            </a:r>
            <a:endParaRPr/>
          </a:p>
        </p:txBody>
      </p:sp>
      <p:pic>
        <p:nvPicPr>
          <p:cNvPr id="1625" name="Google Shape;1625;g223da00a6c1_4_36"/>
          <p:cNvPicPr preferRelativeResize="0"/>
          <p:nvPr/>
        </p:nvPicPr>
        <p:blipFill>
          <a:blip r:embed="rId4">
            <a:alphaModFix/>
          </a:blip>
          <a:stretch>
            <a:fillRect/>
          </a:stretch>
        </p:blipFill>
        <p:spPr>
          <a:xfrm>
            <a:off x="152400" y="1826575"/>
            <a:ext cx="6692347" cy="316452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g223da00a6c1_4_4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31" name="Google Shape;1631;g223da00a6c1_4_4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32" name="Google Shape;1632;g223da00a6c1_4_45"/>
          <p:cNvSpPr/>
          <p:nvPr/>
        </p:nvSpPr>
        <p:spPr>
          <a:xfrm>
            <a:off x="1293950" y="655075"/>
            <a:ext cx="5758200" cy="1019100"/>
          </a:xfrm>
          <a:prstGeom prst="roundRect">
            <a:avLst>
              <a:gd fmla="val 16667"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DaemonSet </a:t>
            </a:r>
            <a:r>
              <a:rPr lang="en"/>
              <a:t>is a controller similar to ReplicaSet that ensures that the pod runs on all the nodes of the cluster. If a node is added/removed from a cluster, DaemonSet automatically adds/deletes the pod.</a:t>
            </a:r>
            <a:endParaRPr/>
          </a:p>
        </p:txBody>
      </p:sp>
      <p:pic>
        <p:nvPicPr>
          <p:cNvPr id="1633" name="Google Shape;1633;g223da00a6c1_4_45"/>
          <p:cNvPicPr preferRelativeResize="0"/>
          <p:nvPr/>
        </p:nvPicPr>
        <p:blipFill>
          <a:blip r:embed="rId4">
            <a:alphaModFix/>
          </a:blip>
          <a:stretch>
            <a:fillRect/>
          </a:stretch>
        </p:blipFill>
        <p:spPr>
          <a:xfrm>
            <a:off x="564850" y="1850825"/>
            <a:ext cx="6692347" cy="3164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9a1f72d980_0_14"/>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243" name="Google Shape;243;g19a1f72d980_0_14"/>
          <p:cNvSpPr/>
          <p:nvPr/>
        </p:nvSpPr>
        <p:spPr>
          <a:xfrm>
            <a:off x="494100" y="12108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Administrer</a:t>
            </a:r>
            <a:r>
              <a:rPr lang="en">
                <a:solidFill>
                  <a:srgbClr val="FF0000"/>
                </a:solidFill>
              </a:rPr>
              <a:t> K8S</a:t>
            </a:r>
            <a:r>
              <a:rPr lang="en"/>
              <a:t> </a:t>
            </a:r>
            <a:endParaRPr/>
          </a:p>
          <a:p>
            <a:pPr indent="0" lvl="0" marL="0" rtl="0" algn="l">
              <a:spcBef>
                <a:spcPts val="0"/>
              </a:spcBef>
              <a:spcAft>
                <a:spcPts val="0"/>
              </a:spcAft>
              <a:buNone/>
            </a:pPr>
            <a:r>
              <a:rPr lang="en"/>
              <a:t>Means your K8S </a:t>
            </a:r>
            <a:r>
              <a:rPr lang="en"/>
              <a:t>infrastructure</a:t>
            </a:r>
            <a:r>
              <a:rPr lang="en"/>
              <a:t> is on premise and you are the one that </a:t>
            </a:r>
            <a:r>
              <a:rPr lang="en"/>
              <a:t>maintain</a:t>
            </a:r>
            <a:r>
              <a:rPr lang="en"/>
              <a:t> and manage all (master and cluster) </a:t>
            </a:r>
            <a:endParaRPr/>
          </a:p>
        </p:txBody>
      </p:sp>
      <p:sp>
        <p:nvSpPr>
          <p:cNvPr id="244" name="Google Shape;244;g19a1f72d980_0_14"/>
          <p:cNvSpPr/>
          <p:nvPr/>
        </p:nvSpPr>
        <p:spPr>
          <a:xfrm>
            <a:off x="5785800" y="1117700"/>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rPr>
              <a:t>Consume</a:t>
            </a:r>
            <a:r>
              <a:rPr lang="en"/>
              <a:t> </a:t>
            </a:r>
            <a:r>
              <a:rPr lang="en">
                <a:solidFill>
                  <a:srgbClr val="FF0000"/>
                </a:solidFill>
              </a:rPr>
              <a:t>K8S</a:t>
            </a:r>
            <a:r>
              <a:rPr lang="en">
                <a:solidFill>
                  <a:schemeClr val="dk1"/>
                </a:solidFill>
              </a:rPr>
              <a:t> </a:t>
            </a:r>
            <a:endParaRPr/>
          </a:p>
          <a:p>
            <a:pPr indent="0" lvl="0" marL="0" rtl="0" algn="l">
              <a:spcBef>
                <a:spcPts val="0"/>
              </a:spcBef>
              <a:spcAft>
                <a:spcPts val="0"/>
              </a:spcAft>
              <a:buNone/>
            </a:pPr>
            <a:r>
              <a:rPr lang="en"/>
              <a:t>Means you are using a cloud based K8S and the cloud provider manage the control plane (master) and you manage the cluster</a:t>
            </a:r>
            <a:endParaRPr/>
          </a:p>
        </p:txBody>
      </p:sp>
      <p:pic>
        <p:nvPicPr>
          <p:cNvPr id="245" name="Google Shape;245;g19a1f72d980_0_14"/>
          <p:cNvPicPr preferRelativeResize="0"/>
          <p:nvPr/>
        </p:nvPicPr>
        <p:blipFill>
          <a:blip r:embed="rId3">
            <a:alphaModFix/>
          </a:blip>
          <a:stretch>
            <a:fillRect/>
          </a:stretch>
        </p:blipFill>
        <p:spPr>
          <a:xfrm>
            <a:off x="4237113" y="1662025"/>
            <a:ext cx="1163875" cy="11638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g223da00a6c1_4_1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39" name="Google Shape;1639;g223da00a6c1_4_1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40" name="Google Shape;1640;g223da00a6c1_4_1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give an identity to pod to talk with API server</a:t>
            </a:r>
            <a:r>
              <a:rPr b="1" lang="en" sz="1700">
                <a:solidFill>
                  <a:srgbClr val="0000FF"/>
                </a:solidFill>
              </a:rPr>
              <a:t>  </a:t>
            </a:r>
            <a:r>
              <a:rPr b="1" lang="en" sz="1700">
                <a:solidFill>
                  <a:schemeClr val="dk1"/>
                </a:solidFill>
              </a:rPr>
              <a:t>in K8S ?</a:t>
            </a:r>
            <a:endParaRPr sz="1200"/>
          </a:p>
        </p:txBody>
      </p:sp>
      <p:sp>
        <p:nvSpPr>
          <p:cNvPr id="1641" name="Google Shape;1641;g223da00a6c1_4_1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Service account</a:t>
            </a:r>
            <a:endParaRPr b="1" sz="1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g223da00a6c1_4_6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47" name="Google Shape;1647;g223da00a6c1_4_65"/>
          <p:cNvSpPr/>
          <p:nvPr/>
        </p:nvSpPr>
        <p:spPr>
          <a:xfrm>
            <a:off x="2895375" y="521450"/>
            <a:ext cx="2620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ServiceAccount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648" name="Google Shape;1648;g223da00a6c1_4_6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49" name="Google Shape;1649;g223da00a6c1_4_6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223da00a6c1_4_65"/>
          <p:cNvSpPr txBox="1"/>
          <p:nvPr/>
        </p:nvSpPr>
        <p:spPr>
          <a:xfrm>
            <a:off x="469050" y="1474350"/>
            <a:ext cx="7674900" cy="1097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A </a:t>
            </a:r>
            <a:r>
              <a:rPr i="1" lang="en" sz="1100">
                <a:solidFill>
                  <a:schemeClr val="dk1"/>
                </a:solidFill>
              </a:rPr>
              <a:t>ServiceAccount</a:t>
            </a:r>
            <a:r>
              <a:rPr lang="en" sz="1100">
                <a:solidFill>
                  <a:schemeClr val="dk1"/>
                </a:solidFill>
              </a:rPr>
              <a:t> provides an identity for processes that run in a Pod.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A process inside a Pod can use the identity of its associated service account to authenticate to the cluster's API server.</a:t>
            </a:r>
            <a:endParaRPr sz="1100">
              <a:solidFill>
                <a:schemeClr val="dk1"/>
              </a:solidFill>
            </a:endParaRPr>
          </a:p>
          <a:p>
            <a:pPr indent="0" lvl="0" marL="0" rtl="0" algn="l">
              <a:spcBef>
                <a:spcPts val="1200"/>
              </a:spcBef>
              <a:spcAft>
                <a:spcPts val="0"/>
              </a:spcAft>
              <a:buNone/>
            </a:pPr>
            <a:r>
              <a:t/>
            </a:r>
            <a:endParaRPr/>
          </a:p>
        </p:txBody>
      </p:sp>
      <p:sp>
        <p:nvSpPr>
          <p:cNvPr id="1651" name="Google Shape;1651;g223da00a6c1_4_65"/>
          <p:cNvSpPr txBox="1"/>
          <p:nvPr/>
        </p:nvSpPr>
        <p:spPr>
          <a:xfrm>
            <a:off x="477150" y="2862900"/>
            <a:ext cx="8071200" cy="615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User accounts</a:t>
            </a:r>
            <a:r>
              <a:rPr lang="en"/>
              <a:t> are for humans. </a:t>
            </a:r>
            <a:r>
              <a:rPr b="1" lang="en"/>
              <a:t>Service accounts</a:t>
            </a:r>
            <a:r>
              <a:rPr lang="en"/>
              <a:t> are for application processes, which (for Kubernetes) run in containers that are part of pods.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g223da00a6c1_4_7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57" name="Google Shape;1657;g223da00a6c1_4_79"/>
          <p:cNvSpPr/>
          <p:nvPr/>
        </p:nvSpPr>
        <p:spPr>
          <a:xfrm>
            <a:off x="2895375" y="521450"/>
            <a:ext cx="2620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ServiceAccount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658" name="Google Shape;1658;g223da00a6c1_4_7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59" name="Google Shape;1659;g223da00a6c1_4_7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0" name="Google Shape;1660;g223da00a6c1_4_79"/>
          <p:cNvPicPr preferRelativeResize="0"/>
          <p:nvPr/>
        </p:nvPicPr>
        <p:blipFill>
          <a:blip r:embed="rId4">
            <a:alphaModFix/>
          </a:blip>
          <a:stretch>
            <a:fillRect/>
          </a:stretch>
        </p:blipFill>
        <p:spPr>
          <a:xfrm>
            <a:off x="2429200" y="1324850"/>
            <a:ext cx="4444976" cy="37740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g223da00a6c1_4_9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66" name="Google Shape;1666;g223da00a6c1_4_90"/>
          <p:cNvSpPr/>
          <p:nvPr/>
        </p:nvSpPr>
        <p:spPr>
          <a:xfrm>
            <a:off x="2895375" y="521450"/>
            <a:ext cx="2620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ServiceAccount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667" name="Google Shape;1667;g223da00a6c1_4_9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68" name="Google Shape;1668;g223da00a6c1_4_9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g223da00a6c1_4_90"/>
          <p:cNvSpPr/>
          <p:nvPr/>
        </p:nvSpPr>
        <p:spPr>
          <a:xfrm>
            <a:off x="1399075" y="1556200"/>
            <a:ext cx="5418600" cy="83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Every </a:t>
            </a:r>
            <a:r>
              <a:rPr lang="en"/>
              <a:t>Namespace</a:t>
            </a:r>
            <a:r>
              <a:rPr lang="en"/>
              <a:t> in K8S has a service account attached to it</a:t>
            </a:r>
            <a:endParaRPr/>
          </a:p>
        </p:txBody>
      </p:sp>
      <p:sp>
        <p:nvSpPr>
          <p:cNvPr id="1670" name="Google Shape;1670;g223da00a6c1_4_90"/>
          <p:cNvSpPr/>
          <p:nvPr/>
        </p:nvSpPr>
        <p:spPr>
          <a:xfrm>
            <a:off x="1437125" y="2994475"/>
            <a:ext cx="6261900" cy="83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For security reasons each pod should have its own ServiceAccount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g223da00a6c1_4_5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76" name="Google Shape;1676;g223da00a6c1_4_5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77" name="Google Shape;1677;g223da00a6c1_4_58"/>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a:t>
            </a:r>
            <a:r>
              <a:rPr b="1" lang="en" sz="1700">
                <a:solidFill>
                  <a:srgbClr val="0000FF"/>
                </a:solidFill>
              </a:rPr>
              <a:t> ports  </a:t>
            </a:r>
            <a:r>
              <a:rPr b="1" lang="en" sz="1700">
                <a:solidFill>
                  <a:schemeClr val="dk1"/>
                </a:solidFill>
              </a:rPr>
              <a:t>in K8S ?</a:t>
            </a:r>
            <a:endParaRPr sz="1200"/>
          </a:p>
        </p:txBody>
      </p:sp>
      <p:sp>
        <p:nvSpPr>
          <p:cNvPr id="1678" name="Google Shape;1678;g223da00a6c1_4_58"/>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Service: Port</a:t>
            </a:r>
            <a:endParaRPr b="1" sz="10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g14388294d86_0_6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84" name="Google Shape;1684;g14388294d86_0_62"/>
          <p:cNvSpPr/>
          <p:nvPr/>
        </p:nvSpPr>
        <p:spPr>
          <a:xfrm>
            <a:off x="2895375" y="521450"/>
            <a:ext cx="171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Port in K8S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685" name="Google Shape;1685;g14388294d86_0_6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86" name="Google Shape;1686;g14388294d86_0_6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7" name="Google Shape;1687;g14388294d86_0_62"/>
          <p:cNvPicPr preferRelativeResize="0"/>
          <p:nvPr/>
        </p:nvPicPr>
        <p:blipFill rotWithShape="1">
          <a:blip r:embed="rId4">
            <a:alphaModFix/>
          </a:blip>
          <a:srcRect b="0" l="0" r="0" t="0"/>
          <a:stretch/>
        </p:blipFill>
        <p:spPr>
          <a:xfrm>
            <a:off x="143550" y="1647225"/>
            <a:ext cx="2769900" cy="2482959"/>
          </a:xfrm>
          <a:prstGeom prst="rect">
            <a:avLst/>
          </a:prstGeom>
          <a:noFill/>
          <a:ln>
            <a:noFill/>
          </a:ln>
        </p:spPr>
      </p:pic>
      <p:sp>
        <p:nvSpPr>
          <p:cNvPr id="1688" name="Google Shape;1688;g14388294d86_0_62"/>
          <p:cNvSpPr txBox="1"/>
          <p:nvPr/>
        </p:nvSpPr>
        <p:spPr>
          <a:xfrm>
            <a:off x="5664900" y="1324850"/>
            <a:ext cx="3479100" cy="290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900" u="none" cap="none" strike="noStrike">
                <a:solidFill>
                  <a:schemeClr val="dk1"/>
                </a:solidFill>
                <a:latin typeface="Arial"/>
                <a:ea typeface="Arial"/>
                <a:cs typeface="Arial"/>
                <a:sym typeface="Arial"/>
              </a:rPr>
              <a:t>nodePort</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This setting makes the service visible </a:t>
            </a:r>
            <a:r>
              <a:rPr b="0" i="1" lang="en" sz="700" u="none" cap="none" strike="noStrike">
                <a:solidFill>
                  <a:schemeClr val="dk1"/>
                </a:solidFill>
                <a:latin typeface="Arial"/>
                <a:ea typeface="Arial"/>
                <a:cs typeface="Arial"/>
                <a:sym typeface="Arial"/>
              </a:rPr>
              <a:t>outside</a:t>
            </a:r>
            <a:r>
              <a:rPr b="0" i="0" lang="en" sz="700" u="none" cap="none" strike="noStrike">
                <a:solidFill>
                  <a:schemeClr val="dk1"/>
                </a:solidFill>
                <a:latin typeface="Arial"/>
                <a:ea typeface="Arial"/>
                <a:cs typeface="Arial"/>
                <a:sym typeface="Arial"/>
              </a:rPr>
              <a:t> the Kubernetes cluster by the node’s IP address and the port number declared in this property. The service also has to be of type NodePort (if this field isn’t specified, Kubernetes will allocate a node port automatically).</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 sz="900" u="none" cap="none" strike="noStrike">
                <a:solidFill>
                  <a:schemeClr val="dk1"/>
                </a:solidFill>
                <a:latin typeface="Arial"/>
                <a:ea typeface="Arial"/>
                <a:cs typeface="Arial"/>
                <a:sym typeface="Arial"/>
              </a:rPr>
              <a:t>port</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Expose the </a:t>
            </a:r>
            <a:r>
              <a:rPr b="0" i="1" lang="en" sz="700" u="none" cap="none" strike="noStrike">
                <a:solidFill>
                  <a:schemeClr val="dk1"/>
                </a:solidFill>
                <a:latin typeface="Arial"/>
                <a:ea typeface="Arial"/>
                <a:cs typeface="Arial"/>
                <a:sym typeface="Arial"/>
              </a:rPr>
              <a:t>service</a:t>
            </a:r>
            <a:r>
              <a:rPr b="0" i="0" lang="en" sz="700" u="none" cap="none" strike="noStrike">
                <a:solidFill>
                  <a:schemeClr val="dk1"/>
                </a:solidFill>
                <a:latin typeface="Arial"/>
                <a:ea typeface="Arial"/>
                <a:cs typeface="Arial"/>
                <a:sym typeface="Arial"/>
              </a:rPr>
              <a:t> on the specified port internally within the cluster. That is, the service becomes visible on this port, and will send requests made to this port to the pods selected by the service.</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n" sz="900" u="none" cap="none" strike="noStrike">
                <a:solidFill>
                  <a:schemeClr val="dk1"/>
                </a:solidFill>
                <a:latin typeface="Arial"/>
                <a:ea typeface="Arial"/>
                <a:cs typeface="Arial"/>
                <a:sym typeface="Arial"/>
              </a:rPr>
              <a:t>targetPort</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This is the port on the </a:t>
            </a:r>
            <a:r>
              <a:rPr b="0" i="1" lang="en" sz="700" u="none" cap="none" strike="noStrike">
                <a:solidFill>
                  <a:schemeClr val="dk1"/>
                </a:solidFill>
                <a:latin typeface="Arial"/>
                <a:ea typeface="Arial"/>
                <a:cs typeface="Arial"/>
                <a:sym typeface="Arial"/>
              </a:rPr>
              <a:t>pod</a:t>
            </a:r>
            <a:r>
              <a:rPr b="0" i="0" lang="en" sz="700" u="none" cap="none" strike="noStrike">
                <a:solidFill>
                  <a:schemeClr val="dk1"/>
                </a:solidFill>
                <a:latin typeface="Arial"/>
                <a:ea typeface="Arial"/>
                <a:cs typeface="Arial"/>
                <a:sym typeface="Arial"/>
              </a:rPr>
              <a:t> that the request gets sent to. Your application needs to be listening for network requests on this port for the service to work.</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89" name="Google Shape;1689;g14388294d86_0_62"/>
          <p:cNvSpPr txBox="1"/>
          <p:nvPr/>
        </p:nvSpPr>
        <p:spPr>
          <a:xfrm>
            <a:off x="2894875" y="1469575"/>
            <a:ext cx="2769900" cy="371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targetPort and containerPort basically refer to the same port (so if both are used they are expected to have the same value) but they are used in two different contexts and have entirely different purposes.</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They cannot be used interchangeably as both are part of the specification of two distinct kubernetes resources/objects: Service and Pod respectively. While the purpose of containerPort can be treated as purely informational, targetPort is required by the Service which exposes a set of Pods.</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It's important to understand that by declaring containerPort with the specific value in your Pod/Deployment specification you cannot make your Pod to expose this specific port e.g. if you declare in containerPort field that your nginx Pod exposes port 8080 instead of default 80, you still need to configure your nginx server in your container to listen on this port.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Declaring containerPort in Pod specification is optional. Even without it your Service will know where to direct the request based on the info it has declared in its targetPort.</a:t>
            </a:r>
            <a:endParaRPr b="0" i="0" sz="7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It's good to remember that it's not required to declare targetPort in the Service definition. If you omit it, it defaults to the value you declared for port (which is the port of the Service itself).</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g1a38b7796aa_0_6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695" name="Google Shape;1695;g1a38b7796aa_0_6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696" name="Google Shape;1696;g1a38b7796aa_0_66"/>
          <p:cNvSpPr/>
          <p:nvPr/>
        </p:nvSpPr>
        <p:spPr>
          <a:xfrm>
            <a:off x="2895375" y="521450"/>
            <a:ext cx="171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Port in K8S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697" name="Google Shape;1697;g1a38b7796aa_0_66"/>
          <p:cNvPicPr preferRelativeResize="0"/>
          <p:nvPr/>
        </p:nvPicPr>
        <p:blipFill>
          <a:blip r:embed="rId4">
            <a:alphaModFix/>
          </a:blip>
          <a:stretch>
            <a:fillRect/>
          </a:stretch>
        </p:blipFill>
        <p:spPr>
          <a:xfrm>
            <a:off x="2471375" y="1421075"/>
            <a:ext cx="3678800" cy="3165733"/>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g1a38b7796aa_0_10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03" name="Google Shape;1703;g1a38b7796aa_0_10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04" name="Google Shape;1704;g1a38b7796aa_0_103"/>
          <p:cNvSpPr/>
          <p:nvPr/>
        </p:nvSpPr>
        <p:spPr>
          <a:xfrm>
            <a:off x="3935450" y="2038200"/>
            <a:ext cx="3980100" cy="3105300"/>
          </a:xfrm>
          <a:prstGeom prst="roundRect">
            <a:avLst>
              <a:gd fmla="val 16667"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g1a38b7796aa_0_103"/>
          <p:cNvSpPr/>
          <p:nvPr/>
        </p:nvSpPr>
        <p:spPr>
          <a:xfrm>
            <a:off x="4392850" y="3019900"/>
            <a:ext cx="1845600" cy="706200"/>
          </a:xfrm>
          <a:prstGeom prst="round2DiagRect">
            <a:avLst>
              <a:gd fmla="val 16667" name="adj1"/>
              <a:gd fmla="val 0" name="adj2"/>
            </a:avLst>
          </a:prstGeom>
          <a:solidFill>
            <a:srgbClr val="DCDC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Service</a:t>
            </a:r>
            <a:endParaRPr/>
          </a:p>
        </p:txBody>
      </p:sp>
      <p:sp>
        <p:nvSpPr>
          <p:cNvPr id="1706" name="Google Shape;1706;g1a38b7796aa_0_103"/>
          <p:cNvSpPr/>
          <p:nvPr/>
        </p:nvSpPr>
        <p:spPr>
          <a:xfrm>
            <a:off x="4834175" y="3926625"/>
            <a:ext cx="2580900" cy="121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1a38b7796aa_0_103"/>
          <p:cNvSpPr/>
          <p:nvPr/>
        </p:nvSpPr>
        <p:spPr>
          <a:xfrm>
            <a:off x="6599475" y="2124988"/>
            <a:ext cx="9309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NodePort</a:t>
            </a:r>
            <a:endParaRPr sz="1300"/>
          </a:p>
        </p:txBody>
      </p:sp>
      <p:sp>
        <p:nvSpPr>
          <p:cNvPr id="1708" name="Google Shape;1708;g1a38b7796aa_0_103"/>
          <p:cNvSpPr/>
          <p:nvPr/>
        </p:nvSpPr>
        <p:spPr>
          <a:xfrm>
            <a:off x="5652650" y="3112150"/>
            <a:ext cx="489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Port</a:t>
            </a:r>
            <a:endParaRPr sz="1300"/>
          </a:p>
        </p:txBody>
      </p:sp>
      <p:sp>
        <p:nvSpPr>
          <p:cNvPr id="1709" name="Google Shape;1709;g1a38b7796aa_0_103"/>
          <p:cNvSpPr txBox="1"/>
          <p:nvPr/>
        </p:nvSpPr>
        <p:spPr>
          <a:xfrm>
            <a:off x="3983600" y="2185738"/>
            <a:ext cx="12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Node</a:t>
            </a:r>
            <a:endParaRPr/>
          </a:p>
        </p:txBody>
      </p:sp>
      <p:sp>
        <p:nvSpPr>
          <p:cNvPr id="1710" name="Google Shape;1710;g1a38b7796aa_0_103"/>
          <p:cNvSpPr/>
          <p:nvPr/>
        </p:nvSpPr>
        <p:spPr>
          <a:xfrm>
            <a:off x="6334675" y="4227025"/>
            <a:ext cx="8346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targetPort</a:t>
            </a:r>
            <a:endParaRPr sz="1000"/>
          </a:p>
        </p:txBody>
      </p:sp>
      <p:sp>
        <p:nvSpPr>
          <p:cNvPr id="1711" name="Google Shape;1711;g1a38b7796aa_0_103"/>
          <p:cNvSpPr txBox="1"/>
          <p:nvPr/>
        </p:nvSpPr>
        <p:spPr>
          <a:xfrm>
            <a:off x="5235375" y="4287775"/>
            <a:ext cx="8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pod</a:t>
            </a:r>
            <a:endParaRPr/>
          </a:p>
        </p:txBody>
      </p:sp>
      <p:pic>
        <p:nvPicPr>
          <p:cNvPr id="1712" name="Google Shape;1712;g1a38b7796aa_0_103"/>
          <p:cNvPicPr preferRelativeResize="0"/>
          <p:nvPr/>
        </p:nvPicPr>
        <p:blipFill>
          <a:blip r:embed="rId4">
            <a:alphaModFix/>
          </a:blip>
          <a:stretch>
            <a:fillRect/>
          </a:stretch>
        </p:blipFill>
        <p:spPr>
          <a:xfrm>
            <a:off x="0" y="1393250"/>
            <a:ext cx="3758925" cy="2357000"/>
          </a:xfrm>
          <a:prstGeom prst="rect">
            <a:avLst/>
          </a:prstGeom>
          <a:noFill/>
          <a:ln>
            <a:noFill/>
          </a:ln>
        </p:spPr>
      </p:pic>
      <p:sp>
        <p:nvSpPr>
          <p:cNvPr id="1713" name="Google Shape;1713;g1a38b7796aa_0_103"/>
          <p:cNvSpPr/>
          <p:nvPr/>
        </p:nvSpPr>
        <p:spPr>
          <a:xfrm>
            <a:off x="2895375" y="521450"/>
            <a:ext cx="171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Port in K8S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g1a38b7796aa_0_11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19" name="Google Shape;1719;g1a38b7796aa_0_1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20" name="Google Shape;1720;g1a38b7796aa_0_11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1a38b7796aa_0_119"/>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1a38b7796aa_0_119"/>
          <p:cNvSpPr/>
          <p:nvPr/>
        </p:nvSpPr>
        <p:spPr>
          <a:xfrm>
            <a:off x="0" y="1211650"/>
            <a:ext cx="2735100" cy="1443600"/>
          </a:xfrm>
          <a:prstGeom prst="can">
            <a:avLst>
              <a:gd fmla="val 26256"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rPr>
              <a:t>nodePort: </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The port on the node where external traffic will come in on</a:t>
            </a:r>
            <a:endParaRPr sz="900">
              <a:solidFill>
                <a:schemeClr val="dk1"/>
              </a:solidFill>
            </a:endParaRPr>
          </a:p>
        </p:txBody>
      </p:sp>
      <p:sp>
        <p:nvSpPr>
          <p:cNvPr id="1723" name="Google Shape;1723;g1a38b7796aa_0_119"/>
          <p:cNvSpPr/>
          <p:nvPr/>
        </p:nvSpPr>
        <p:spPr>
          <a:xfrm>
            <a:off x="2735100" y="2337875"/>
            <a:ext cx="2383500" cy="12117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Port:</a:t>
            </a:r>
            <a:endParaRPr b="1" sz="1100">
              <a:solidFill>
                <a:schemeClr val="dk1"/>
              </a:solidFill>
            </a:endParaRPr>
          </a:p>
          <a:p>
            <a:pPr indent="0" lvl="0" marL="0" rtl="0" algn="l">
              <a:lnSpc>
                <a:spcPct val="115000"/>
              </a:lnSpc>
              <a:spcBef>
                <a:spcPts val="1200"/>
              </a:spcBef>
              <a:spcAft>
                <a:spcPts val="0"/>
              </a:spcAft>
              <a:buNone/>
            </a:pPr>
            <a:r>
              <a:rPr lang="en" sz="1100">
                <a:solidFill>
                  <a:schemeClr val="dk1"/>
                </a:solidFill>
              </a:rPr>
              <a:t> The port of this service</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p:txBody>
      </p:sp>
      <p:sp>
        <p:nvSpPr>
          <p:cNvPr id="1724" name="Google Shape;1724;g1a38b7796aa_0_119"/>
          <p:cNvSpPr/>
          <p:nvPr/>
        </p:nvSpPr>
        <p:spPr>
          <a:xfrm>
            <a:off x="5070475" y="3316875"/>
            <a:ext cx="2383500" cy="11796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900">
                <a:solidFill>
                  <a:schemeClr val="dk1"/>
                </a:solidFill>
              </a:rPr>
              <a:t>targetPort:</a:t>
            </a:r>
            <a:endParaRPr b="1" sz="900">
              <a:solidFill>
                <a:schemeClr val="dk1"/>
              </a:solidFill>
            </a:endParaRPr>
          </a:p>
          <a:p>
            <a:pPr indent="0" lvl="0" marL="0" rtl="0" algn="l">
              <a:lnSpc>
                <a:spcPct val="115000"/>
              </a:lnSpc>
              <a:spcBef>
                <a:spcPts val="1200"/>
              </a:spcBef>
              <a:spcAft>
                <a:spcPts val="0"/>
              </a:spcAft>
              <a:buNone/>
            </a:pPr>
            <a:r>
              <a:rPr lang="en" sz="900">
                <a:solidFill>
                  <a:schemeClr val="dk1"/>
                </a:solidFill>
              </a:rPr>
              <a:t>The target port on the pod(s) to forward traffic to</a:t>
            </a:r>
            <a:endParaRPr b="1"/>
          </a:p>
        </p:txBody>
      </p:sp>
      <p:sp>
        <p:nvSpPr>
          <p:cNvPr id="1725" name="Google Shape;1725;g1a38b7796aa_0_119"/>
          <p:cNvSpPr/>
          <p:nvPr/>
        </p:nvSpPr>
        <p:spPr>
          <a:xfrm>
            <a:off x="2895375" y="521450"/>
            <a:ext cx="171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Port in K8S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g1a38b7796aa_0_13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31" name="Google Shape;1731;g1a38b7796aa_0_1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32" name="Google Shape;1732;g1a38b7796aa_0_13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1a38b7796aa_0_136"/>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1a38b7796aa_0_136"/>
          <p:cNvSpPr/>
          <p:nvPr/>
        </p:nvSpPr>
        <p:spPr>
          <a:xfrm>
            <a:off x="2241825" y="1676825"/>
            <a:ext cx="859200" cy="803400"/>
          </a:xfrm>
          <a:prstGeom prst="can">
            <a:avLst>
              <a:gd fmla="val 26256"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rPr>
              <a:t>nodePort</a:t>
            </a:r>
            <a:endParaRPr sz="900">
              <a:solidFill>
                <a:schemeClr val="dk1"/>
              </a:solidFill>
            </a:endParaRPr>
          </a:p>
        </p:txBody>
      </p:sp>
      <p:sp>
        <p:nvSpPr>
          <p:cNvPr id="1735" name="Google Shape;1735;g1a38b7796aa_0_136"/>
          <p:cNvSpPr/>
          <p:nvPr/>
        </p:nvSpPr>
        <p:spPr>
          <a:xfrm>
            <a:off x="5679975" y="1822375"/>
            <a:ext cx="859200" cy="5868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   </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Port:</a:t>
            </a:r>
            <a:endParaRPr b="1"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p:txBody>
      </p:sp>
      <p:sp>
        <p:nvSpPr>
          <p:cNvPr id="1736" name="Google Shape;1736;g1a38b7796aa_0_136"/>
          <p:cNvSpPr/>
          <p:nvPr/>
        </p:nvSpPr>
        <p:spPr>
          <a:xfrm>
            <a:off x="7333300" y="3520125"/>
            <a:ext cx="999300" cy="7851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900">
                <a:solidFill>
                  <a:schemeClr val="dk1"/>
                </a:solidFill>
              </a:rPr>
              <a:t>targetPort</a:t>
            </a:r>
            <a:endParaRPr b="1"/>
          </a:p>
        </p:txBody>
      </p:sp>
      <p:sp>
        <p:nvSpPr>
          <p:cNvPr id="1737" name="Google Shape;1737;g1a38b7796aa_0_136"/>
          <p:cNvSpPr/>
          <p:nvPr/>
        </p:nvSpPr>
        <p:spPr>
          <a:xfrm>
            <a:off x="2895375" y="521450"/>
            <a:ext cx="1716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Port in K8S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738" name="Google Shape;1738;g1a38b7796aa_0_136"/>
          <p:cNvSpPr/>
          <p:nvPr/>
        </p:nvSpPr>
        <p:spPr>
          <a:xfrm>
            <a:off x="204225" y="1631725"/>
            <a:ext cx="1332000" cy="837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chemeClr val="dk1"/>
                </a:solidFill>
              </a:rPr>
              <a:t>Traffic comes in on</a:t>
            </a:r>
            <a:endParaRPr/>
          </a:p>
        </p:txBody>
      </p:sp>
      <p:sp>
        <p:nvSpPr>
          <p:cNvPr id="1739" name="Google Shape;1739;g1a38b7796aa_0_136"/>
          <p:cNvSpPr/>
          <p:nvPr/>
        </p:nvSpPr>
        <p:spPr>
          <a:xfrm>
            <a:off x="4184150" y="1631725"/>
            <a:ext cx="963000" cy="837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rPr>
              <a:t>forwards to</a:t>
            </a:r>
            <a:endParaRPr/>
          </a:p>
        </p:txBody>
      </p:sp>
      <p:sp>
        <p:nvSpPr>
          <p:cNvPr id="1740" name="Google Shape;1740;g1a38b7796aa_0_136"/>
          <p:cNvSpPr/>
          <p:nvPr/>
        </p:nvSpPr>
        <p:spPr>
          <a:xfrm>
            <a:off x="6912425" y="1822375"/>
            <a:ext cx="2178000" cy="837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rPr>
              <a:t>on the service which then routes to </a:t>
            </a:r>
            <a:endParaRPr/>
          </a:p>
        </p:txBody>
      </p:sp>
      <p:sp>
        <p:nvSpPr>
          <p:cNvPr id="1741" name="Google Shape;1741;g1a38b7796aa_0_136"/>
          <p:cNvSpPr/>
          <p:nvPr/>
        </p:nvSpPr>
        <p:spPr>
          <a:xfrm>
            <a:off x="3871275" y="3581550"/>
            <a:ext cx="1243800" cy="8379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rPr>
              <a:t>on the pod(s)</a:t>
            </a:r>
            <a:endParaRPr/>
          </a:p>
        </p:txBody>
      </p:sp>
      <p:cxnSp>
        <p:nvCxnSpPr>
          <p:cNvPr id="1742" name="Google Shape;1742;g1a38b7796aa_0_136"/>
          <p:cNvCxnSpPr>
            <a:stCxn id="1738" idx="3"/>
            <a:endCxn id="1734" idx="2"/>
          </p:cNvCxnSpPr>
          <p:nvPr/>
        </p:nvCxnSpPr>
        <p:spPr>
          <a:xfrm>
            <a:off x="1536225" y="2050675"/>
            <a:ext cx="705600" cy="27900"/>
          </a:xfrm>
          <a:prstGeom prst="straightConnector1">
            <a:avLst/>
          </a:prstGeom>
          <a:noFill/>
          <a:ln cap="flat" cmpd="sng" w="9525">
            <a:solidFill>
              <a:schemeClr val="dk2"/>
            </a:solidFill>
            <a:prstDash val="solid"/>
            <a:round/>
            <a:headEnd len="med" w="med" type="none"/>
            <a:tailEnd len="med" w="med" type="triangle"/>
          </a:ln>
        </p:spPr>
      </p:cxnSp>
      <p:cxnSp>
        <p:nvCxnSpPr>
          <p:cNvPr id="1743" name="Google Shape;1743;g1a38b7796aa_0_136"/>
          <p:cNvCxnSpPr>
            <a:stCxn id="1734" idx="4"/>
            <a:endCxn id="1739" idx="1"/>
          </p:cNvCxnSpPr>
          <p:nvPr/>
        </p:nvCxnSpPr>
        <p:spPr>
          <a:xfrm flipH="1" rot="10800000">
            <a:off x="3101025" y="2050625"/>
            <a:ext cx="1083000" cy="27900"/>
          </a:xfrm>
          <a:prstGeom prst="straightConnector1">
            <a:avLst/>
          </a:prstGeom>
          <a:noFill/>
          <a:ln cap="flat" cmpd="sng" w="9525">
            <a:solidFill>
              <a:schemeClr val="dk2"/>
            </a:solidFill>
            <a:prstDash val="solid"/>
            <a:round/>
            <a:headEnd len="med" w="med" type="none"/>
            <a:tailEnd len="med" w="med" type="triangle"/>
          </a:ln>
        </p:spPr>
      </p:cxnSp>
      <p:cxnSp>
        <p:nvCxnSpPr>
          <p:cNvPr id="1744" name="Google Shape;1744;g1a38b7796aa_0_136"/>
          <p:cNvCxnSpPr>
            <a:stCxn id="1739" idx="3"/>
            <a:endCxn id="1735" idx="2"/>
          </p:cNvCxnSpPr>
          <p:nvPr/>
        </p:nvCxnSpPr>
        <p:spPr>
          <a:xfrm>
            <a:off x="5147150" y="2050675"/>
            <a:ext cx="532800" cy="65100"/>
          </a:xfrm>
          <a:prstGeom prst="straightConnector1">
            <a:avLst/>
          </a:prstGeom>
          <a:noFill/>
          <a:ln cap="flat" cmpd="sng" w="9525">
            <a:solidFill>
              <a:schemeClr val="dk2"/>
            </a:solidFill>
            <a:prstDash val="solid"/>
            <a:round/>
            <a:headEnd len="med" w="med" type="none"/>
            <a:tailEnd len="med" w="med" type="triangle"/>
          </a:ln>
        </p:spPr>
      </p:cxnSp>
      <p:cxnSp>
        <p:nvCxnSpPr>
          <p:cNvPr id="1745" name="Google Shape;1745;g1a38b7796aa_0_136"/>
          <p:cNvCxnSpPr>
            <a:stCxn id="1735" idx="4"/>
            <a:endCxn id="1740" idx="1"/>
          </p:cNvCxnSpPr>
          <p:nvPr/>
        </p:nvCxnSpPr>
        <p:spPr>
          <a:xfrm>
            <a:off x="6539175" y="2115775"/>
            <a:ext cx="373200" cy="125700"/>
          </a:xfrm>
          <a:prstGeom prst="straightConnector1">
            <a:avLst/>
          </a:prstGeom>
          <a:noFill/>
          <a:ln cap="flat" cmpd="sng" w="9525">
            <a:solidFill>
              <a:schemeClr val="dk2"/>
            </a:solidFill>
            <a:prstDash val="solid"/>
            <a:round/>
            <a:headEnd len="med" w="med" type="none"/>
            <a:tailEnd len="med" w="med" type="triangle"/>
          </a:ln>
        </p:spPr>
      </p:cxnSp>
      <p:cxnSp>
        <p:nvCxnSpPr>
          <p:cNvPr id="1746" name="Google Shape;1746;g1a38b7796aa_0_136"/>
          <p:cNvCxnSpPr>
            <a:stCxn id="1740" idx="2"/>
            <a:endCxn id="1736" idx="1"/>
          </p:cNvCxnSpPr>
          <p:nvPr/>
        </p:nvCxnSpPr>
        <p:spPr>
          <a:xfrm flipH="1">
            <a:off x="7832825" y="2660275"/>
            <a:ext cx="168600" cy="859800"/>
          </a:xfrm>
          <a:prstGeom prst="straightConnector1">
            <a:avLst/>
          </a:prstGeom>
          <a:noFill/>
          <a:ln cap="flat" cmpd="sng" w="9525">
            <a:solidFill>
              <a:schemeClr val="dk2"/>
            </a:solidFill>
            <a:prstDash val="solid"/>
            <a:round/>
            <a:headEnd len="med" w="med" type="none"/>
            <a:tailEnd len="med" w="med" type="triangle"/>
          </a:ln>
        </p:spPr>
      </p:cxnSp>
      <p:cxnSp>
        <p:nvCxnSpPr>
          <p:cNvPr id="1747" name="Google Shape;1747;g1a38b7796aa_0_136"/>
          <p:cNvCxnSpPr>
            <a:stCxn id="1736" idx="2"/>
            <a:endCxn id="1741" idx="3"/>
          </p:cNvCxnSpPr>
          <p:nvPr/>
        </p:nvCxnSpPr>
        <p:spPr>
          <a:xfrm flipH="1">
            <a:off x="5115100" y="3912675"/>
            <a:ext cx="2218200" cy="8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9a1f72d980_0_23"/>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251" name="Google Shape;251;g19a1f72d980_0_23"/>
          <p:cNvSpPr/>
          <p:nvPr/>
        </p:nvSpPr>
        <p:spPr>
          <a:xfrm>
            <a:off x="102550" y="706475"/>
            <a:ext cx="8880000" cy="4437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9a1f72d980_0_23"/>
          <p:cNvSpPr/>
          <p:nvPr/>
        </p:nvSpPr>
        <p:spPr>
          <a:xfrm>
            <a:off x="487475" y="1064875"/>
            <a:ext cx="1891500" cy="159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Scheduler</a:t>
            </a:r>
            <a:r>
              <a:rPr lang="en" sz="1100"/>
              <a:t>:</a:t>
            </a:r>
            <a:endParaRPr sz="1100"/>
          </a:p>
          <a:p>
            <a:pPr indent="0" lvl="0" marL="0" rtl="0" algn="l">
              <a:spcBef>
                <a:spcPts val="0"/>
              </a:spcBef>
              <a:spcAft>
                <a:spcPts val="0"/>
              </a:spcAft>
              <a:buNone/>
            </a:pPr>
            <a:r>
              <a:rPr lang="en" sz="1100"/>
              <a:t>Manage pod scheduling in other word define where the pod should be deployed</a:t>
            </a:r>
            <a:endParaRPr sz="1100"/>
          </a:p>
        </p:txBody>
      </p:sp>
      <p:sp>
        <p:nvSpPr>
          <p:cNvPr id="253" name="Google Shape;253;g19a1f72d980_0_23"/>
          <p:cNvSpPr/>
          <p:nvPr/>
        </p:nvSpPr>
        <p:spPr>
          <a:xfrm>
            <a:off x="6785525" y="918875"/>
            <a:ext cx="1891500" cy="1599300"/>
          </a:xfrm>
          <a:prstGeom prst="cube">
            <a:avLst>
              <a:gd fmla="val 25000" name="adj"/>
            </a:avLst>
          </a:prstGeom>
          <a:solidFill>
            <a:schemeClr val="lt2"/>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Controller-manager:</a:t>
            </a:r>
            <a:endParaRPr b="1" sz="1000"/>
          </a:p>
          <a:p>
            <a:pPr indent="0" lvl="0" marL="0" rtl="0" algn="l">
              <a:spcBef>
                <a:spcPts val="0"/>
              </a:spcBef>
              <a:spcAft>
                <a:spcPts val="0"/>
              </a:spcAft>
              <a:buNone/>
            </a:pPr>
            <a:r>
              <a:rPr lang="en" sz="1000"/>
              <a:t>The boss of the cluster it knows everything about the cluster at any given time </a:t>
            </a:r>
            <a:endParaRPr sz="1000"/>
          </a:p>
        </p:txBody>
      </p:sp>
      <p:sp>
        <p:nvSpPr>
          <p:cNvPr id="254" name="Google Shape;254;g19a1f72d980_0_23"/>
          <p:cNvSpPr/>
          <p:nvPr/>
        </p:nvSpPr>
        <p:spPr>
          <a:xfrm>
            <a:off x="3294350" y="3507000"/>
            <a:ext cx="1891500" cy="1599300"/>
          </a:xfrm>
          <a:prstGeom prst="cube">
            <a:avLst>
              <a:gd fmla="val 25000" name="adj"/>
            </a:avLst>
          </a:prstGeom>
          <a:solidFill>
            <a:schemeClr val="lt2"/>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ETCD:</a:t>
            </a:r>
            <a:endParaRPr b="1" sz="1100"/>
          </a:p>
          <a:p>
            <a:pPr indent="0" lvl="0" marL="0" rtl="0" algn="l">
              <a:spcBef>
                <a:spcPts val="0"/>
              </a:spcBef>
              <a:spcAft>
                <a:spcPts val="0"/>
              </a:spcAft>
              <a:buNone/>
            </a:pPr>
            <a:r>
              <a:rPr lang="en" sz="1100"/>
              <a:t>The database of the the entire K8S </a:t>
            </a:r>
            <a:r>
              <a:rPr lang="en" sz="1100"/>
              <a:t>infrastructure</a:t>
            </a:r>
            <a:r>
              <a:rPr lang="en" sz="1100"/>
              <a:t> </a:t>
            </a:r>
            <a:endParaRPr sz="1100"/>
          </a:p>
        </p:txBody>
      </p:sp>
      <p:sp>
        <p:nvSpPr>
          <p:cNvPr id="255" name="Google Shape;255;g19a1f72d980_0_23"/>
          <p:cNvSpPr/>
          <p:nvPr/>
        </p:nvSpPr>
        <p:spPr>
          <a:xfrm>
            <a:off x="3486575" y="1203800"/>
            <a:ext cx="1891500" cy="1599300"/>
          </a:xfrm>
          <a:prstGeom prst="cube">
            <a:avLst>
              <a:gd fmla="val 25000" name="adj"/>
            </a:avLst>
          </a:prstGeom>
          <a:solidFill>
            <a:schemeClr val="lt2"/>
          </a:solidFill>
          <a:ln cap="flat" cmpd="sng" w="28575">
            <a:solidFill>
              <a:srgbClr val="008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Api-server:</a:t>
            </a:r>
            <a:endParaRPr b="1" sz="800"/>
          </a:p>
          <a:p>
            <a:pPr indent="0" lvl="0" marL="0" rtl="0" algn="l">
              <a:spcBef>
                <a:spcPts val="0"/>
              </a:spcBef>
              <a:spcAft>
                <a:spcPts val="0"/>
              </a:spcAft>
              <a:buNone/>
            </a:pPr>
            <a:r>
              <a:rPr lang="en" sz="800"/>
              <a:t>The big boss of </a:t>
            </a:r>
            <a:r>
              <a:rPr lang="en" sz="800">
                <a:solidFill>
                  <a:schemeClr val="dk1"/>
                </a:solidFill>
              </a:rPr>
              <a:t>the entire K8S infrastructure no one can do anything without talking or going thru it not even you as a human being </a:t>
            </a:r>
            <a:r>
              <a:rPr lang="en" sz="800"/>
              <a:t> </a:t>
            </a:r>
            <a:endParaRPr sz="800"/>
          </a:p>
        </p:txBody>
      </p:sp>
      <p:cxnSp>
        <p:nvCxnSpPr>
          <p:cNvPr id="256" name="Google Shape;256;g19a1f72d980_0_23"/>
          <p:cNvCxnSpPr>
            <a:stCxn id="252" idx="5"/>
            <a:endCxn id="255" idx="2"/>
          </p:cNvCxnSpPr>
          <p:nvPr/>
        </p:nvCxnSpPr>
        <p:spPr>
          <a:xfrm>
            <a:off x="2378975" y="1664613"/>
            <a:ext cx="1107600" cy="538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57" name="Google Shape;257;g19a1f72d980_0_23"/>
          <p:cNvCxnSpPr>
            <a:stCxn id="255" idx="5"/>
          </p:cNvCxnSpPr>
          <p:nvPr/>
        </p:nvCxnSpPr>
        <p:spPr>
          <a:xfrm>
            <a:off x="5378075" y="1803538"/>
            <a:ext cx="1414200" cy="283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58" name="Google Shape;258;g19a1f72d980_0_23"/>
          <p:cNvCxnSpPr>
            <a:stCxn id="255" idx="3"/>
            <a:endCxn id="254" idx="0"/>
          </p:cNvCxnSpPr>
          <p:nvPr/>
        </p:nvCxnSpPr>
        <p:spPr>
          <a:xfrm flipH="1" rot="-5400000">
            <a:off x="3984313" y="3051200"/>
            <a:ext cx="703800" cy="2076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259" name="Google Shape;259;g19a1f72d980_0_23"/>
          <p:cNvSpPr txBox="1"/>
          <p:nvPr/>
        </p:nvSpPr>
        <p:spPr>
          <a:xfrm>
            <a:off x="348075" y="4257150"/>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Master</a:t>
            </a:r>
            <a:endParaRPr/>
          </a:p>
        </p:txBody>
      </p:sp>
      <p:pic>
        <p:nvPicPr>
          <p:cNvPr id="260" name="Google Shape;260;g19a1f72d980_0_23"/>
          <p:cNvPicPr preferRelativeResize="0"/>
          <p:nvPr/>
        </p:nvPicPr>
        <p:blipFill>
          <a:blip r:embed="rId3">
            <a:alphaModFix/>
          </a:blip>
          <a:stretch>
            <a:fillRect/>
          </a:stretch>
        </p:blipFill>
        <p:spPr>
          <a:xfrm>
            <a:off x="820075" y="2665363"/>
            <a:ext cx="796600" cy="519213"/>
          </a:xfrm>
          <a:prstGeom prst="rect">
            <a:avLst/>
          </a:prstGeom>
          <a:noFill/>
          <a:ln>
            <a:noFill/>
          </a:ln>
        </p:spPr>
      </p:pic>
      <p:pic>
        <p:nvPicPr>
          <p:cNvPr id="261" name="Google Shape;261;g19a1f72d980_0_23"/>
          <p:cNvPicPr preferRelativeResize="0"/>
          <p:nvPr/>
        </p:nvPicPr>
        <p:blipFill>
          <a:blip r:embed="rId3">
            <a:alphaModFix/>
          </a:blip>
          <a:stretch>
            <a:fillRect/>
          </a:stretch>
        </p:blipFill>
        <p:spPr>
          <a:xfrm>
            <a:off x="3321875" y="2803088"/>
            <a:ext cx="796600" cy="519213"/>
          </a:xfrm>
          <a:prstGeom prst="rect">
            <a:avLst/>
          </a:prstGeom>
          <a:noFill/>
          <a:ln>
            <a:noFill/>
          </a:ln>
        </p:spPr>
      </p:pic>
      <p:pic>
        <p:nvPicPr>
          <p:cNvPr id="262" name="Google Shape;262;g19a1f72d980_0_23"/>
          <p:cNvPicPr preferRelativeResize="0"/>
          <p:nvPr/>
        </p:nvPicPr>
        <p:blipFill>
          <a:blip r:embed="rId3">
            <a:alphaModFix/>
          </a:blip>
          <a:stretch>
            <a:fillRect/>
          </a:stretch>
        </p:blipFill>
        <p:spPr>
          <a:xfrm>
            <a:off x="5185850" y="4085138"/>
            <a:ext cx="796600" cy="519213"/>
          </a:xfrm>
          <a:prstGeom prst="rect">
            <a:avLst/>
          </a:prstGeom>
          <a:noFill/>
          <a:ln>
            <a:noFill/>
          </a:ln>
        </p:spPr>
      </p:pic>
      <p:pic>
        <p:nvPicPr>
          <p:cNvPr id="263" name="Google Shape;263;g19a1f72d980_0_23"/>
          <p:cNvPicPr preferRelativeResize="0"/>
          <p:nvPr/>
        </p:nvPicPr>
        <p:blipFill>
          <a:blip r:embed="rId3">
            <a:alphaModFix/>
          </a:blip>
          <a:stretch>
            <a:fillRect/>
          </a:stretch>
        </p:blipFill>
        <p:spPr>
          <a:xfrm>
            <a:off x="7247975" y="2518163"/>
            <a:ext cx="796600" cy="519213"/>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g1a38b7796aa_0_16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53" name="Google Shape;1753;g1a38b7796aa_0_16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54" name="Google Shape;1754;g1a38b7796aa_0_168"/>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is the small element </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755" name="Google Shape;1755;g1a38b7796aa_0_168"/>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pod</a:t>
            </a:r>
            <a:endParaRPr b="1" sz="10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g142824cfa6a_1_30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61" name="Google Shape;1761;g142824cfa6a_1_309"/>
          <p:cNvSpPr/>
          <p:nvPr/>
        </p:nvSpPr>
        <p:spPr>
          <a:xfrm>
            <a:off x="3921825" y="568800"/>
            <a:ext cx="1053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762" name="Google Shape;1762;g142824cfa6a_1_30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63" name="Google Shape;1763;g142824cfa6a_1_30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142824cfa6a_1_309"/>
          <p:cNvSpPr txBox="1"/>
          <p:nvPr/>
        </p:nvSpPr>
        <p:spPr>
          <a:xfrm>
            <a:off x="2155975" y="1372200"/>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kubectl get po</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142824cfa6a_1_309"/>
          <p:cNvSpPr txBox="1"/>
          <p:nvPr/>
        </p:nvSpPr>
        <p:spPr>
          <a:xfrm>
            <a:off x="141650" y="1372200"/>
            <a:ext cx="1859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1" i="0" lang="en" sz="1100" u="none" cap="none" strike="noStrike">
                <a:solidFill>
                  <a:schemeClr val="dk1"/>
                </a:solidFill>
                <a:latin typeface="Arial"/>
                <a:ea typeface="Arial"/>
                <a:cs typeface="Arial"/>
                <a:sym typeface="Arial"/>
              </a:rPr>
              <a:t>pod </a:t>
            </a:r>
            <a:r>
              <a:rPr b="0" i="0" lang="en" sz="1100" u="none" cap="none" strike="noStrike">
                <a:solidFill>
                  <a:schemeClr val="dk1"/>
                </a:solidFill>
                <a:latin typeface="Arial"/>
                <a:ea typeface="Arial"/>
                <a:cs typeface="Arial"/>
                <a:sym typeface="Arial"/>
              </a:rPr>
              <a:t>is the smallest execution unit in Kubernetes.</a:t>
            </a:r>
            <a:endParaRPr b="0" i="0" sz="1400" u="none" cap="none" strike="noStrike">
              <a:solidFill>
                <a:srgbClr val="000000"/>
              </a:solidFill>
              <a:latin typeface="Arial"/>
              <a:ea typeface="Arial"/>
              <a:cs typeface="Arial"/>
              <a:sym typeface="Arial"/>
            </a:endParaRPr>
          </a:p>
        </p:txBody>
      </p:sp>
      <p:sp>
        <p:nvSpPr>
          <p:cNvPr id="1766" name="Google Shape;1766;g142824cfa6a_1_309"/>
          <p:cNvSpPr txBox="1"/>
          <p:nvPr/>
        </p:nvSpPr>
        <p:spPr>
          <a:xfrm>
            <a:off x="168200" y="2160100"/>
            <a:ext cx="1236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pod encapsulates one or more applications.</a:t>
            </a:r>
            <a:endParaRPr b="0" i="0" sz="1100" u="none" cap="none" strike="noStrike">
              <a:solidFill>
                <a:srgbClr val="000000"/>
              </a:solidFill>
              <a:latin typeface="Arial"/>
              <a:ea typeface="Arial"/>
              <a:cs typeface="Arial"/>
              <a:sym typeface="Arial"/>
            </a:endParaRPr>
          </a:p>
        </p:txBody>
      </p:sp>
      <p:sp>
        <p:nvSpPr>
          <p:cNvPr id="1767" name="Google Shape;1767;g142824cfa6a_1_309"/>
          <p:cNvSpPr txBox="1"/>
          <p:nvPr/>
        </p:nvSpPr>
        <p:spPr>
          <a:xfrm>
            <a:off x="1726300" y="1947625"/>
            <a:ext cx="17262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Pods</a:t>
            </a:r>
            <a:r>
              <a:rPr b="0" i="0" lang="en" sz="1100" u="none" cap="none" strike="noStrike">
                <a:solidFill>
                  <a:schemeClr val="dk1"/>
                </a:solidFill>
                <a:latin typeface="Arial"/>
                <a:ea typeface="Arial"/>
                <a:cs typeface="Arial"/>
                <a:sym typeface="Arial"/>
              </a:rPr>
              <a:t> are the smallest deployable units of computing that you can create and manage in Kubernetes.</a:t>
            </a:r>
            <a:endParaRPr b="0" i="0" sz="1400" u="none" cap="none" strike="noStrike">
              <a:solidFill>
                <a:srgbClr val="000000"/>
              </a:solidFill>
              <a:latin typeface="Arial"/>
              <a:ea typeface="Arial"/>
              <a:cs typeface="Arial"/>
              <a:sym typeface="Arial"/>
            </a:endParaRPr>
          </a:p>
        </p:txBody>
      </p:sp>
      <p:sp>
        <p:nvSpPr>
          <p:cNvPr id="1768" name="Google Shape;1768;g142824cfa6a_1_309"/>
          <p:cNvSpPr txBox="1"/>
          <p:nvPr/>
        </p:nvSpPr>
        <p:spPr>
          <a:xfrm>
            <a:off x="3992625" y="1443025"/>
            <a:ext cx="20097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Pod</a:t>
            </a:r>
            <a:r>
              <a:rPr b="0" i="0" lang="en" sz="1100" u="none" cap="none" strike="noStrike">
                <a:solidFill>
                  <a:schemeClr val="dk1"/>
                </a:solidFill>
                <a:latin typeface="Arial"/>
                <a:ea typeface="Arial"/>
                <a:cs typeface="Arial"/>
                <a:sym typeface="Arial"/>
              </a:rPr>
              <a:t> (as in a pod of whales or pea pod) is a group of one or more</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containers</a:t>
            </a:r>
            <a:r>
              <a:rPr b="0" i="0" lang="en" sz="1100" u="none" cap="none" strike="noStrike">
                <a:solidFill>
                  <a:schemeClr val="dk1"/>
                </a:solidFill>
                <a:latin typeface="Arial"/>
                <a:ea typeface="Arial"/>
                <a:cs typeface="Arial"/>
                <a:sym typeface="Arial"/>
              </a:rPr>
              <a:t>, with shared storage and network resources, and a specification for how to run the containers. </a:t>
            </a:r>
            <a:endParaRPr b="0" i="0" sz="1400" u="none" cap="none" strike="noStrike">
              <a:solidFill>
                <a:srgbClr val="000000"/>
              </a:solidFill>
              <a:latin typeface="Arial"/>
              <a:ea typeface="Arial"/>
              <a:cs typeface="Arial"/>
              <a:sym typeface="Arial"/>
            </a:endParaRPr>
          </a:p>
        </p:txBody>
      </p:sp>
      <p:pic>
        <p:nvPicPr>
          <p:cNvPr id="1769" name="Google Shape;1769;g142824cfa6a_1_309"/>
          <p:cNvPicPr preferRelativeResize="0"/>
          <p:nvPr/>
        </p:nvPicPr>
        <p:blipFill rotWithShape="1">
          <a:blip r:embed="rId6">
            <a:alphaModFix/>
          </a:blip>
          <a:srcRect b="0" l="0" r="0" t="0"/>
          <a:stretch/>
        </p:blipFill>
        <p:spPr>
          <a:xfrm>
            <a:off x="7569700" y="980803"/>
            <a:ext cx="1520726" cy="1475500"/>
          </a:xfrm>
          <a:prstGeom prst="rect">
            <a:avLst/>
          </a:prstGeom>
          <a:noFill/>
          <a:ln>
            <a:noFill/>
          </a:ln>
        </p:spPr>
      </p:pic>
      <p:sp>
        <p:nvSpPr>
          <p:cNvPr id="1770" name="Google Shape;1770;g142824cfa6a_1_309"/>
          <p:cNvSpPr txBox="1"/>
          <p:nvPr/>
        </p:nvSpPr>
        <p:spPr>
          <a:xfrm>
            <a:off x="221325" y="3160475"/>
            <a:ext cx="15936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Kubernetes pod</a:t>
            </a:r>
            <a:r>
              <a:rPr b="0" i="0" lang="en" sz="1100" u="none" cap="none" strike="noStrike">
                <a:solidFill>
                  <a:schemeClr val="dk1"/>
                </a:solidFill>
                <a:latin typeface="Arial"/>
                <a:ea typeface="Arial"/>
                <a:cs typeface="Arial"/>
                <a:sym typeface="Arial"/>
              </a:rPr>
              <a:t> is a collection of one or more Linux containers, and is the smallest unit of a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application. </a:t>
            </a:r>
            <a:endParaRPr b="0" i="0" sz="1400" u="none" cap="none" strike="noStrike">
              <a:solidFill>
                <a:srgbClr val="000000"/>
              </a:solidFill>
              <a:latin typeface="Arial"/>
              <a:ea typeface="Arial"/>
              <a:cs typeface="Arial"/>
              <a:sym typeface="Arial"/>
            </a:endParaRPr>
          </a:p>
        </p:txBody>
      </p:sp>
      <p:pic>
        <p:nvPicPr>
          <p:cNvPr id="1771" name="Google Shape;1771;g142824cfa6a_1_309"/>
          <p:cNvPicPr preferRelativeResize="0"/>
          <p:nvPr/>
        </p:nvPicPr>
        <p:blipFill rotWithShape="1">
          <a:blip r:embed="rId7">
            <a:alphaModFix/>
          </a:blip>
          <a:srcRect b="0" l="0" r="0" t="0"/>
          <a:stretch/>
        </p:blipFill>
        <p:spPr>
          <a:xfrm>
            <a:off x="1865376" y="3753625"/>
            <a:ext cx="2706626" cy="1272899"/>
          </a:xfrm>
          <a:prstGeom prst="rect">
            <a:avLst/>
          </a:prstGeom>
          <a:noFill/>
          <a:ln>
            <a:noFill/>
          </a:ln>
        </p:spPr>
      </p:pic>
      <p:sp>
        <p:nvSpPr>
          <p:cNvPr id="1772" name="Google Shape;1772;g142824cfa6a_1_309"/>
          <p:cNvSpPr txBox="1"/>
          <p:nvPr/>
        </p:nvSpPr>
        <p:spPr>
          <a:xfrm>
            <a:off x="5639250" y="2647000"/>
            <a:ext cx="3001200" cy="2803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rgbClr val="000000"/>
                </a:solidFill>
                <a:latin typeface="Arial"/>
                <a:ea typeface="Arial"/>
                <a:cs typeface="Arial"/>
                <a:sym typeface="Arial"/>
              </a:rPr>
              <a:t>A pod is a group of one or more containers. A container is an enclosed, self-contained execution process, much like a process in an operating system. Kubernetes uses pods to run your code and images in the cluster.</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rgbClr val="000000"/>
                </a:solidFill>
                <a:latin typeface="Arial"/>
                <a:ea typeface="Arial"/>
                <a:cs typeface="Arial"/>
                <a:sym typeface="Arial"/>
              </a:rPr>
              <a:t>Kubernetes works with Pods, rather than containers, so that containers in the same pod can be guaranteed to run on the same machine. Containers in the same pod share their networking infrastructure, storage resources, and lifecycle.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g1a38b7796aa_0_24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78" name="Google Shape;1778;g1a38b7796aa_0_24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79" name="Google Shape;1779;g1a38b7796aa_0_244"/>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780" name="Google Shape;1780;g1a38b7796aa_0_244"/>
          <p:cNvPicPr preferRelativeResize="0"/>
          <p:nvPr/>
        </p:nvPicPr>
        <p:blipFill>
          <a:blip r:embed="rId4">
            <a:alphaModFix/>
          </a:blip>
          <a:stretch>
            <a:fillRect/>
          </a:stretch>
        </p:blipFill>
        <p:spPr>
          <a:xfrm>
            <a:off x="152400" y="1477250"/>
            <a:ext cx="4878733" cy="3513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g1a38b7796aa_0_17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786" name="Google Shape;1786;g1a38b7796aa_0_175"/>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787" name="Google Shape;1787;g1a38b7796aa_0_17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88" name="Google Shape;1788;g1a38b7796aa_0_17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g1a38b7796aa_0_175"/>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g1a38b7796aa_0_175"/>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Pods</a:t>
            </a:r>
            <a:r>
              <a:rPr b="1" lang="en" sz="1100">
                <a:solidFill>
                  <a:schemeClr val="dk1"/>
                </a:solidFill>
              </a:rPr>
              <a:t> </a:t>
            </a:r>
            <a:r>
              <a:rPr lang="en" sz="1100">
                <a:solidFill>
                  <a:schemeClr val="dk1"/>
                </a:solidFill>
              </a:rPr>
              <a:t>are the smallest deployable units of computing that you can create and manage in Kubernetes.</a:t>
            </a:r>
            <a:endParaRPr sz="1100">
              <a:solidFill>
                <a:schemeClr val="dk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g1a38b7796aa_0_18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96" name="Google Shape;1796;g1a38b7796aa_0_18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797" name="Google Shape;1797;g1a38b7796aa_0_185"/>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make sure we don’t </a:t>
            </a:r>
            <a:r>
              <a:rPr b="1" lang="en" sz="1700">
                <a:solidFill>
                  <a:srgbClr val="0000FF"/>
                </a:solidFill>
              </a:rPr>
              <a:t>accidently</a:t>
            </a:r>
            <a:r>
              <a:rPr b="1" lang="en" sz="1700">
                <a:solidFill>
                  <a:schemeClr val="dk1"/>
                </a:solidFill>
              </a:rPr>
              <a:t> delete a pod </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798" name="Google Shape;1798;g1a38b7796aa_0_185"/>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Pod disruption budget</a:t>
            </a:r>
            <a:endParaRPr b="1" sz="10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gfdf99853cf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04" name="Google Shape;1804;gfdf99853cf_0_0"/>
          <p:cNvSpPr/>
          <p:nvPr/>
        </p:nvSpPr>
        <p:spPr>
          <a:xfrm>
            <a:off x="2155975" y="568800"/>
            <a:ext cx="2819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Poddisruptionbudget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05" name="Google Shape;1805;gfdf99853cf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06" name="Google Shape;1806;gfdf99853cf_0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gfdf99853cf_0_0"/>
          <p:cNvSpPr txBox="1"/>
          <p:nvPr/>
        </p:nvSpPr>
        <p:spPr>
          <a:xfrm>
            <a:off x="2155975" y="1372200"/>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 kubectl get pdb</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fdf99853cf_0_0"/>
          <p:cNvSpPr txBox="1"/>
          <p:nvPr/>
        </p:nvSpPr>
        <p:spPr>
          <a:xfrm>
            <a:off x="342350" y="509350"/>
            <a:ext cx="16281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Pod Disruption Budget</a:t>
            </a:r>
            <a:r>
              <a:rPr b="0" i="0" lang="en" sz="1100" u="none" cap="none" strike="noStrike">
                <a:solidFill>
                  <a:schemeClr val="dk1"/>
                </a:solidFill>
                <a:latin typeface="Arial"/>
                <a:ea typeface="Arial"/>
                <a:cs typeface="Arial"/>
                <a:sym typeface="Arial"/>
              </a:rPr>
              <a:t> (PDB) allows you to limit the disruption to your application when its pods need to be rescheduled for some reason such as upgrades or routine maintenance work on the Kubernetes nodes.</a:t>
            </a:r>
            <a:endParaRPr b="0" i="0" sz="1400" u="none" cap="none" strike="noStrike">
              <a:solidFill>
                <a:srgbClr val="000000"/>
              </a:solidFill>
              <a:latin typeface="Arial"/>
              <a:ea typeface="Arial"/>
              <a:cs typeface="Arial"/>
              <a:sym typeface="Arial"/>
            </a:endParaRPr>
          </a:p>
        </p:txBody>
      </p:sp>
      <p:sp>
        <p:nvSpPr>
          <p:cNvPr id="1809" name="Google Shape;1809;gfdf99853cf_0_0"/>
          <p:cNvSpPr txBox="1"/>
          <p:nvPr/>
        </p:nvSpPr>
        <p:spPr>
          <a:xfrm>
            <a:off x="534400" y="2939150"/>
            <a:ext cx="2454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PodDisruptionBudget (pdb) is a useful layer of defence provided by Kubernetes to deal with this kind of issue.</a:t>
            </a:r>
            <a:endParaRPr b="0" i="0" sz="1400" u="none" cap="none" strike="noStrike">
              <a:solidFill>
                <a:srgbClr val="000000"/>
              </a:solidFill>
              <a:latin typeface="Arial"/>
              <a:ea typeface="Arial"/>
              <a:cs typeface="Arial"/>
              <a:sym typeface="Arial"/>
            </a:endParaRPr>
          </a:p>
        </p:txBody>
      </p:sp>
      <p:sp>
        <p:nvSpPr>
          <p:cNvPr id="1810" name="Google Shape;1810;gfdf99853cf_0_0"/>
          <p:cNvSpPr txBox="1"/>
          <p:nvPr/>
        </p:nvSpPr>
        <p:spPr>
          <a:xfrm>
            <a:off x="4325225" y="1628225"/>
            <a:ext cx="17619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pdb defines the </a:t>
            </a:r>
            <a:r>
              <a:rPr b="1" i="0" lang="en" sz="1100" u="none" cap="none" strike="noStrike">
                <a:solidFill>
                  <a:schemeClr val="dk1"/>
                </a:solidFill>
                <a:latin typeface="Arial"/>
                <a:ea typeface="Arial"/>
                <a:cs typeface="Arial"/>
                <a:sym typeface="Arial"/>
              </a:rPr>
              <a:t>budget</a:t>
            </a:r>
            <a:r>
              <a:rPr b="0" i="0" lang="en" sz="1100" u="none" cap="none" strike="noStrike">
                <a:solidFill>
                  <a:schemeClr val="dk1"/>
                </a:solidFill>
                <a:latin typeface="Arial"/>
                <a:ea typeface="Arial"/>
                <a:cs typeface="Arial"/>
                <a:sym typeface="Arial"/>
              </a:rPr>
              <a:t> of </a:t>
            </a:r>
            <a:r>
              <a:rPr b="1" i="0" lang="en" sz="1100" u="none" cap="none" strike="noStrike">
                <a:solidFill>
                  <a:schemeClr val="dk1"/>
                </a:solidFill>
                <a:latin typeface="Arial"/>
                <a:ea typeface="Arial"/>
                <a:cs typeface="Arial"/>
                <a:sym typeface="Arial"/>
              </a:rPr>
              <a:t>voluntary disruption</a:t>
            </a:r>
            <a:r>
              <a:rPr b="0" i="0" lang="en" sz="1100" u="none" cap="none" strike="noStrike">
                <a:solidFill>
                  <a:schemeClr val="dk1"/>
                </a:solidFill>
                <a:latin typeface="Arial"/>
                <a:ea typeface="Arial"/>
                <a:cs typeface="Arial"/>
                <a:sym typeface="Arial"/>
              </a:rPr>
              <a:t>. In essence, a human operator is letting the cluster aware of a minimum threshold in terms of available pods that the cluster needs to guarantee in order to ensure a baseline availability or performance. The word </a:t>
            </a:r>
            <a:r>
              <a:rPr b="1" i="0" lang="en" sz="1100" u="none" cap="none" strike="noStrike">
                <a:solidFill>
                  <a:schemeClr val="dk1"/>
                </a:solidFill>
                <a:latin typeface="Arial"/>
                <a:ea typeface="Arial"/>
                <a:cs typeface="Arial"/>
                <a:sym typeface="Arial"/>
              </a:rPr>
              <a:t>budget</a:t>
            </a:r>
            <a:r>
              <a:rPr b="0" i="0" lang="en" sz="1100" u="none" cap="none" strike="noStrike">
                <a:solidFill>
                  <a:schemeClr val="dk1"/>
                </a:solidFill>
                <a:latin typeface="Arial"/>
                <a:ea typeface="Arial"/>
                <a:cs typeface="Arial"/>
                <a:sym typeface="Arial"/>
              </a:rPr>
              <a:t> is used as in</a:t>
            </a:r>
            <a:r>
              <a:rPr b="0" i="0" lang="en" sz="1100" u="none" cap="none" strike="noStrike">
                <a:solidFill>
                  <a:schemeClr val="dk1"/>
                </a:solidFill>
                <a:uFill>
                  <a:noFill/>
                </a:uFill>
                <a:latin typeface="Arial"/>
                <a:ea typeface="Arial"/>
                <a:cs typeface="Arial"/>
                <a:sym typeface="Arial"/>
                <a:hlinkClick r:id="rId6">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7"/>
              </a:rPr>
              <a:t>error budget</a:t>
            </a:r>
            <a:r>
              <a:rPr b="0" i="0" lang="en" sz="1100" u="none" cap="none" strike="noStrike">
                <a:solidFill>
                  <a:schemeClr val="dk1"/>
                </a:solidFill>
                <a:latin typeface="Arial"/>
                <a:ea typeface="Arial"/>
                <a:cs typeface="Arial"/>
                <a:sym typeface="Arial"/>
              </a:rPr>
              <a:t>, in the sense that any voluntary disruption within this budget should be acceptable</a:t>
            </a:r>
            <a:endParaRPr b="0" i="0" sz="1400" u="none" cap="none" strike="noStrike">
              <a:solidFill>
                <a:srgbClr val="000000"/>
              </a:solidFill>
              <a:latin typeface="Arial"/>
              <a:ea typeface="Arial"/>
              <a:cs typeface="Arial"/>
              <a:sym typeface="Arial"/>
            </a:endParaRPr>
          </a:p>
        </p:txBody>
      </p:sp>
      <p:pic>
        <p:nvPicPr>
          <p:cNvPr id="1811" name="Google Shape;1811;gfdf99853cf_0_0"/>
          <p:cNvPicPr preferRelativeResize="0"/>
          <p:nvPr/>
        </p:nvPicPr>
        <p:blipFill rotWithShape="1">
          <a:blip r:embed="rId8">
            <a:alphaModFix/>
          </a:blip>
          <a:srcRect b="0" l="0" r="0" t="0"/>
          <a:stretch/>
        </p:blipFill>
        <p:spPr>
          <a:xfrm>
            <a:off x="6239525" y="2140200"/>
            <a:ext cx="2752075" cy="188299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g1a38b7796aa_0_19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7" name="Google Shape;1817;g1a38b7796aa_0_192"/>
          <p:cNvSpPr/>
          <p:nvPr/>
        </p:nvSpPr>
        <p:spPr>
          <a:xfrm>
            <a:off x="2895375" y="521450"/>
            <a:ext cx="152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18" name="Google Shape;1818;g1a38b7796aa_0_19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19" name="Google Shape;1819;g1a38b7796aa_0_19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1a38b7796aa_0_192"/>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1a38b7796aa_0_192"/>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PodDisruptionBudget</a:t>
            </a:r>
            <a:endParaRPr b="1" i="1" sz="1100">
              <a:solidFill>
                <a:schemeClr val="dk1"/>
              </a:solidFill>
            </a:endParaRPr>
          </a:p>
          <a:p>
            <a:pPr indent="0" lvl="0" marL="0" rtl="0" algn="l">
              <a:spcBef>
                <a:spcPts val="0"/>
              </a:spcBef>
              <a:spcAft>
                <a:spcPts val="0"/>
              </a:spcAft>
              <a:buClr>
                <a:schemeClr val="dk1"/>
              </a:buClr>
              <a:buSzPts val="1100"/>
              <a:buFont typeface="Arial"/>
              <a:buNone/>
            </a:pPr>
            <a:r>
              <a:rPr i="1" lang="en" sz="1100">
                <a:solidFill>
                  <a:schemeClr val="dk1"/>
                </a:solidFill>
              </a:rPr>
              <a:t>Allow user not to </a:t>
            </a:r>
            <a:r>
              <a:rPr i="1" lang="en" sz="1100">
                <a:solidFill>
                  <a:schemeClr val="dk1"/>
                </a:solidFill>
              </a:rPr>
              <a:t>accidentally</a:t>
            </a:r>
            <a:r>
              <a:rPr i="1" lang="en" sz="1100">
                <a:solidFill>
                  <a:schemeClr val="dk1"/>
                </a:solidFill>
              </a:rPr>
              <a:t> delete a pod </a:t>
            </a:r>
            <a:endParaRPr i="1" sz="11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g1a38b7796aa_0_26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827" name="Google Shape;1827;g1a38b7796aa_0_26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28" name="Google Shape;1828;g1a38b7796aa_0_262"/>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control </a:t>
            </a:r>
            <a:r>
              <a:rPr b="1" lang="en" sz="1700">
                <a:solidFill>
                  <a:srgbClr val="0000FF"/>
                </a:solidFill>
              </a:rPr>
              <a:t>pod scheduling</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829" name="Google Shape;1829;g1a38b7796aa_0_262"/>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a:solidFill>
                  <a:schemeClr val="dk1"/>
                </a:solidFill>
              </a:rPr>
              <a:t>Pod affinity/anti-affinity</a:t>
            </a:r>
            <a:endParaRPr b="1" sz="5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g1436f3c00aa_0_7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35" name="Google Shape;1835;g1436f3c00aa_0_70"/>
          <p:cNvSpPr/>
          <p:nvPr/>
        </p:nvSpPr>
        <p:spPr>
          <a:xfrm>
            <a:off x="2585025" y="521450"/>
            <a:ext cx="336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affinity/anti-affinity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36" name="Google Shape;1836;g1436f3c00aa_0_7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37" name="Google Shape;1837;g1436f3c00aa_0_70"/>
          <p:cNvSpPr txBox="1"/>
          <p:nvPr/>
        </p:nvSpPr>
        <p:spPr>
          <a:xfrm>
            <a:off x="276425" y="1591600"/>
            <a:ext cx="2367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Pod affinity/anti-affinity </a:t>
            </a:r>
            <a:r>
              <a:rPr b="1" lang="en" sz="1100">
                <a:solidFill>
                  <a:schemeClr val="dk1"/>
                </a:solidFill>
              </a:rPr>
              <a:t>allows you to constrain which nodes your pod is eligible to be scheduled on based on the labels on other pods</a:t>
            </a:r>
            <a:r>
              <a:rPr lang="en" sz="1100">
                <a:solidFill>
                  <a:schemeClr val="dk1"/>
                </a:solidFill>
              </a:rPr>
              <a:t>.</a:t>
            </a:r>
            <a:endParaRPr/>
          </a:p>
        </p:txBody>
      </p:sp>
      <p:sp>
        <p:nvSpPr>
          <p:cNvPr id="1838" name="Google Shape;1838;g1436f3c00aa_0_70"/>
          <p:cNvSpPr txBox="1"/>
          <p:nvPr/>
        </p:nvSpPr>
        <p:spPr>
          <a:xfrm>
            <a:off x="3758925" y="1703925"/>
            <a:ext cx="200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Pod anti affinity is a group of inter pod anti affinity scheduling rules.</a:t>
            </a:r>
            <a:endParaRPr/>
          </a:p>
        </p:txBody>
      </p:sp>
      <p:pic>
        <p:nvPicPr>
          <p:cNvPr id="1839" name="Google Shape;1839;g1436f3c00aa_0_70"/>
          <p:cNvPicPr preferRelativeResize="0"/>
          <p:nvPr/>
        </p:nvPicPr>
        <p:blipFill>
          <a:blip r:embed="rId4">
            <a:alphaModFix/>
          </a:blip>
          <a:stretch>
            <a:fillRect/>
          </a:stretch>
        </p:blipFill>
        <p:spPr>
          <a:xfrm>
            <a:off x="152400" y="2903025"/>
            <a:ext cx="7251826" cy="208807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g1a38b7796aa_0_2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45" name="Google Shape;1845;g1a38b7796aa_0_233"/>
          <p:cNvSpPr/>
          <p:nvPr/>
        </p:nvSpPr>
        <p:spPr>
          <a:xfrm>
            <a:off x="2585025" y="521450"/>
            <a:ext cx="336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affinity/anti-affinity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46" name="Google Shape;1846;g1a38b7796aa_0_2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847" name="Google Shape;1847;g1a38b7796aa_0_233"/>
          <p:cNvPicPr preferRelativeResize="0"/>
          <p:nvPr/>
        </p:nvPicPr>
        <p:blipFill>
          <a:blip r:embed="rId4">
            <a:alphaModFix/>
          </a:blip>
          <a:stretch>
            <a:fillRect/>
          </a:stretch>
        </p:blipFill>
        <p:spPr>
          <a:xfrm>
            <a:off x="152400" y="1477250"/>
            <a:ext cx="4687110" cy="3513851"/>
          </a:xfrm>
          <a:prstGeom prst="rect">
            <a:avLst/>
          </a:prstGeom>
          <a:noFill/>
          <a:ln>
            <a:noFill/>
          </a:ln>
        </p:spPr>
      </p:pic>
      <p:pic>
        <p:nvPicPr>
          <p:cNvPr id="1848" name="Google Shape;1848;g1a38b7796aa_0_233"/>
          <p:cNvPicPr preferRelativeResize="0"/>
          <p:nvPr/>
        </p:nvPicPr>
        <p:blipFill>
          <a:blip r:embed="rId5">
            <a:alphaModFix/>
          </a:blip>
          <a:stretch>
            <a:fillRect/>
          </a:stretch>
        </p:blipFill>
        <p:spPr>
          <a:xfrm>
            <a:off x="4991910" y="1477250"/>
            <a:ext cx="3999690" cy="31226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9a1f72d980_0_348"/>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if the scheduler ?</a:t>
            </a:r>
            <a:endParaRPr/>
          </a:p>
        </p:txBody>
      </p:sp>
      <p:pic>
        <p:nvPicPr>
          <p:cNvPr id="269" name="Google Shape;269;g19a1f72d980_0_348"/>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270" name="Google Shape;270;g19a1f72d980_0_348"/>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The Kubernetes scheduler is </a:t>
            </a:r>
            <a:r>
              <a:rPr b="1" lang="en" sz="1100">
                <a:solidFill>
                  <a:schemeClr val="dk1"/>
                </a:solidFill>
              </a:rPr>
              <a:t>a control plane process which assigns Pods to Nodes</a:t>
            </a:r>
            <a:r>
              <a:rPr lang="en" sz="1100">
                <a:solidFill>
                  <a:schemeClr val="dk1"/>
                </a:solidFill>
              </a:rPr>
              <a:t>. The scheduler determines which Nodes are valid placements for each Pod in the scheduling queue according to constraints and available resources.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the scheduler crash ?</a:t>
            </a:r>
            <a:endParaRPr b="1" sz="11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g1437080effc_0_3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54" name="Google Shape;1854;g1437080effc_0_32"/>
          <p:cNvSpPr/>
          <p:nvPr/>
        </p:nvSpPr>
        <p:spPr>
          <a:xfrm>
            <a:off x="3202250" y="539150"/>
            <a:ext cx="2348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Nodeselector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55" name="Google Shape;1855;g1437080effc_0_3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56" name="Google Shape;1856;g1437080effc_0_3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g1437080effc_0_32"/>
          <p:cNvSpPr txBox="1"/>
          <p:nvPr/>
        </p:nvSpPr>
        <p:spPr>
          <a:xfrm>
            <a:off x="301000" y="1540400"/>
            <a:ext cx="13101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nodeSelector</a:t>
            </a:r>
            <a:r>
              <a:rPr b="0" i="0" lang="en" sz="1100" u="none" cap="none" strike="noStrike">
                <a:solidFill>
                  <a:schemeClr val="dk1"/>
                </a:solidFill>
                <a:latin typeface="Arial"/>
                <a:ea typeface="Arial"/>
                <a:cs typeface="Arial"/>
                <a:sym typeface="Arial"/>
              </a:rPr>
              <a:t> is the simplest recommended form of node selection constraint. </a:t>
            </a:r>
            <a:endParaRPr b="0" i="0" sz="1400" u="none" cap="none" strike="noStrike">
              <a:solidFill>
                <a:srgbClr val="000000"/>
              </a:solidFill>
              <a:latin typeface="Arial"/>
              <a:ea typeface="Arial"/>
              <a:cs typeface="Arial"/>
              <a:sym typeface="Arial"/>
            </a:endParaRPr>
          </a:p>
        </p:txBody>
      </p:sp>
      <p:sp>
        <p:nvSpPr>
          <p:cNvPr id="1858" name="Google Shape;1858;g1437080effc_0_32"/>
          <p:cNvSpPr txBox="1"/>
          <p:nvPr/>
        </p:nvSpPr>
        <p:spPr>
          <a:xfrm>
            <a:off x="2186650" y="1487275"/>
            <a:ext cx="21423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is a simple Pod scheduling feature that allows scheduling a Pod onto a node whose labels match the nodeSelector labels specified by the user.</a:t>
            </a:r>
            <a:endParaRPr b="0" i="0" sz="1400" u="none" cap="none" strike="noStrike">
              <a:solidFill>
                <a:srgbClr val="000000"/>
              </a:solidFill>
              <a:latin typeface="Arial"/>
              <a:ea typeface="Arial"/>
              <a:cs typeface="Arial"/>
              <a:sym typeface="Arial"/>
            </a:endParaRPr>
          </a:p>
        </p:txBody>
      </p:sp>
      <p:sp>
        <p:nvSpPr>
          <p:cNvPr id="1859" name="Google Shape;1859;g1437080effc_0_32"/>
          <p:cNvSpPr txBox="1"/>
          <p:nvPr/>
        </p:nvSpPr>
        <p:spPr>
          <a:xfrm>
            <a:off x="4975300" y="1584650"/>
            <a:ext cx="2691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nodeSelector is the early Kubernetes feature designed for manual Pod scheduling.</a:t>
            </a:r>
            <a:endParaRPr b="0" i="0" sz="1400" u="none" cap="none" strike="noStrike">
              <a:solidFill>
                <a:srgbClr val="000000"/>
              </a:solidFill>
              <a:latin typeface="Arial"/>
              <a:ea typeface="Arial"/>
              <a:cs typeface="Arial"/>
              <a:sym typeface="Arial"/>
            </a:endParaRPr>
          </a:p>
        </p:txBody>
      </p:sp>
      <p:pic>
        <p:nvPicPr>
          <p:cNvPr id="1860" name="Google Shape;1860;g1437080effc_0_32"/>
          <p:cNvPicPr preferRelativeResize="0"/>
          <p:nvPr/>
        </p:nvPicPr>
        <p:blipFill rotWithShape="1">
          <a:blip r:embed="rId4">
            <a:alphaModFix/>
          </a:blip>
          <a:srcRect b="0" l="0" r="0" t="0"/>
          <a:stretch/>
        </p:blipFill>
        <p:spPr>
          <a:xfrm>
            <a:off x="4481350" y="2568350"/>
            <a:ext cx="3113803" cy="2422750"/>
          </a:xfrm>
          <a:prstGeom prst="rect">
            <a:avLst/>
          </a:prstGeom>
          <a:noFill/>
          <a:ln>
            <a:noFill/>
          </a:ln>
        </p:spPr>
      </p:pic>
      <p:sp>
        <p:nvSpPr>
          <p:cNvPr id="1861" name="Google Shape;1861;g1437080effc_0_32"/>
          <p:cNvSpPr txBox="1"/>
          <p:nvPr/>
        </p:nvSpPr>
        <p:spPr>
          <a:xfrm>
            <a:off x="442650" y="2930300"/>
            <a:ext cx="1814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nodeSelector</a:t>
            </a:r>
            <a:r>
              <a:rPr b="0" i="0" lang="en" sz="1100" u="none" cap="none" strike="noStrike">
                <a:solidFill>
                  <a:schemeClr val="dk1"/>
                </a:solidFill>
                <a:latin typeface="Arial"/>
                <a:ea typeface="Arial"/>
                <a:cs typeface="Arial"/>
                <a:sym typeface="Arial"/>
              </a:rPr>
              <a:t> is one of the forms of node selection constraint.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g1a38b7796aa_0_22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867" name="Google Shape;1867;g1a38b7796aa_0_22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68" name="Google Shape;1868;g1a38b7796aa_0_22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1a38b7796aa_0_222"/>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1a38b7796aa_0_222"/>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Pod affinity</a:t>
            </a:r>
            <a:r>
              <a:rPr b="1" lang="en" sz="1100">
                <a:solidFill>
                  <a:schemeClr val="dk1"/>
                </a:solidFill>
              </a:rPr>
              <a:t> and </a:t>
            </a:r>
            <a:r>
              <a:rPr b="1" i="1" lang="en" sz="1100">
                <a:solidFill>
                  <a:schemeClr val="dk1"/>
                </a:solidFill>
              </a:rPr>
              <a:t>pod anti-affinity</a:t>
            </a:r>
            <a:r>
              <a:rPr b="1" lang="en" sz="1100">
                <a:solidFill>
                  <a:schemeClr val="dk1"/>
                </a:solidFill>
              </a:rPr>
              <a:t> </a:t>
            </a:r>
            <a:r>
              <a:rPr lang="en" sz="1100">
                <a:solidFill>
                  <a:schemeClr val="dk1"/>
                </a:solidFill>
              </a:rPr>
              <a:t>allow you to constrain which nodes your pod is eligible to be scheduled on based on the key/value labels on other pods.</a:t>
            </a:r>
            <a:endParaRPr i="1" sz="1100">
              <a:solidFill>
                <a:schemeClr val="dk1"/>
              </a:solidFill>
            </a:endParaRPr>
          </a:p>
        </p:txBody>
      </p:sp>
      <p:sp>
        <p:nvSpPr>
          <p:cNvPr id="1871" name="Google Shape;1871;g1a38b7796aa_0_222"/>
          <p:cNvSpPr/>
          <p:nvPr/>
        </p:nvSpPr>
        <p:spPr>
          <a:xfrm>
            <a:off x="2585025" y="521450"/>
            <a:ext cx="336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affinity/anti-affinity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1a38b7796aa_0_26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877" name="Google Shape;1877;g1a38b7796aa_0_26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78" name="Google Shape;1878;g1a38b7796aa_0_269"/>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to manage pod autoscaling  </a:t>
            </a:r>
            <a:r>
              <a:rPr b="1" lang="en" sz="1700">
                <a:solidFill>
                  <a:srgbClr val="0000FF"/>
                </a:solidFill>
              </a:rPr>
              <a:t> </a:t>
            </a:r>
            <a:r>
              <a:rPr b="1" lang="en" sz="1700">
                <a:solidFill>
                  <a:schemeClr val="dk1"/>
                </a:solidFill>
              </a:rPr>
              <a:t>in K8S ?</a:t>
            </a:r>
            <a:endParaRPr sz="1200"/>
          </a:p>
        </p:txBody>
      </p:sp>
      <p:sp>
        <p:nvSpPr>
          <p:cNvPr id="1879" name="Google Shape;1879;g1a38b7796aa_0_269"/>
          <p:cNvSpPr/>
          <p:nvPr/>
        </p:nvSpPr>
        <p:spPr>
          <a:xfrm>
            <a:off x="1801025" y="3697575"/>
            <a:ext cx="4211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a:solidFill>
                  <a:schemeClr val="dk1"/>
                </a:solidFill>
              </a:rPr>
              <a:t>Horizontal Pod Autoscaler</a:t>
            </a:r>
            <a:endParaRPr b="1" sz="5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g142824cfa6a_1_34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85" name="Google Shape;1885;g142824cfa6a_1_349"/>
          <p:cNvSpPr/>
          <p:nvPr/>
        </p:nvSpPr>
        <p:spPr>
          <a:xfrm>
            <a:off x="2671725" y="521450"/>
            <a:ext cx="3374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Horizontal Pod Autoscaler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886" name="Google Shape;1886;g142824cfa6a_1_34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887" name="Google Shape;1887;g142824cfa6a_1_34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142824cfa6a_1_349"/>
          <p:cNvSpPr txBox="1"/>
          <p:nvPr/>
        </p:nvSpPr>
        <p:spPr>
          <a:xfrm>
            <a:off x="2828800" y="13144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hpa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142824cfa6a_1_349"/>
          <p:cNvSpPr txBox="1"/>
          <p:nvPr/>
        </p:nvSpPr>
        <p:spPr>
          <a:xfrm>
            <a:off x="469200" y="1823675"/>
            <a:ext cx="2186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Horizontal</a:t>
            </a:r>
            <a:r>
              <a:rPr b="0" i="0" lang="en" sz="1100" u="none" cap="none" strike="noStrike">
                <a:solidFill>
                  <a:schemeClr val="dk1"/>
                </a:solidFill>
                <a:latin typeface="Arial"/>
                <a:ea typeface="Arial"/>
                <a:cs typeface="Arial"/>
                <a:sym typeface="Arial"/>
              </a:rPr>
              <a:t> scaling means that the response to increased load is to deploy more </a:t>
            </a:r>
            <a:r>
              <a:rPr b="0" i="1" lang="en" sz="1100" u="none" cap="none" strike="noStrike">
                <a:solidFill>
                  <a:schemeClr val="dk1"/>
                </a:solidFill>
                <a:latin typeface="Arial"/>
                <a:ea typeface="Arial"/>
                <a:cs typeface="Arial"/>
                <a:sym typeface="Arial"/>
              </a:rPr>
              <a:t>Pods</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90" name="Google Shape;1890;g142824cfa6a_1_349"/>
          <p:cNvSpPr txBox="1"/>
          <p:nvPr/>
        </p:nvSpPr>
        <p:spPr>
          <a:xfrm>
            <a:off x="362975" y="2700125"/>
            <a:ext cx="23904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This is different from </a:t>
            </a:r>
            <a:r>
              <a:rPr b="0" i="1" lang="en" sz="1100" u="none" cap="none" strike="noStrike">
                <a:solidFill>
                  <a:schemeClr val="dk1"/>
                </a:solidFill>
                <a:latin typeface="Arial"/>
                <a:ea typeface="Arial"/>
                <a:cs typeface="Arial"/>
                <a:sym typeface="Arial"/>
              </a:rPr>
              <a:t>vertical</a:t>
            </a:r>
            <a:r>
              <a:rPr b="0" i="0" lang="en" sz="1100" u="none" cap="none" strike="noStrike">
                <a:solidFill>
                  <a:schemeClr val="dk1"/>
                </a:solidFill>
                <a:latin typeface="Arial"/>
                <a:ea typeface="Arial"/>
                <a:cs typeface="Arial"/>
                <a:sym typeface="Arial"/>
              </a:rPr>
              <a:t> scaling, which for Kubernetes would mean assigning more resources (for example: memory or CPU) to the Pods that are already running for the workload.</a:t>
            </a:r>
            <a:endParaRPr b="0" i="0" sz="1400" u="none" cap="none" strike="noStrike">
              <a:solidFill>
                <a:srgbClr val="000000"/>
              </a:solidFill>
              <a:latin typeface="Arial"/>
              <a:ea typeface="Arial"/>
              <a:cs typeface="Arial"/>
              <a:sym typeface="Arial"/>
            </a:endParaRPr>
          </a:p>
        </p:txBody>
      </p:sp>
      <p:sp>
        <p:nvSpPr>
          <p:cNvPr id="1891" name="Google Shape;1891;g142824cfa6a_1_349"/>
          <p:cNvSpPr txBox="1"/>
          <p:nvPr/>
        </p:nvSpPr>
        <p:spPr>
          <a:xfrm>
            <a:off x="3682775" y="1761725"/>
            <a:ext cx="2027400" cy="243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000" u="none" cap="none" strike="noStrike">
                <a:solidFill>
                  <a:srgbClr val="000000"/>
                </a:solidFill>
                <a:latin typeface="Arial"/>
                <a:ea typeface="Arial"/>
                <a:cs typeface="Arial"/>
                <a:sym typeface="Arial"/>
              </a:rPr>
              <a:t>The Horizontal Pod Autoscaler changes the shape of your Kubernetes workload by automatically increasing or decreasing the number of Pods in response to the workload's CPU or memory consumption, or in response to custom metrics reported from within Kubernetes or external metrics from sources outside of your cluster.</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892" name="Google Shape;1892;g142824cfa6a_1_349"/>
          <p:cNvSpPr txBox="1"/>
          <p:nvPr/>
        </p:nvSpPr>
        <p:spPr>
          <a:xfrm>
            <a:off x="5816325" y="1673175"/>
            <a:ext cx="2027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The Kubernetes Horizontal Pod Autoscaler automatically scales the number of pods in a deployment, replication controller, or replica set based on that resource's CPU utilization.</a:t>
            </a:r>
            <a:endParaRPr b="0" i="0" sz="1000" u="none" cap="none" strike="noStrike">
              <a:solidFill>
                <a:srgbClr val="000000"/>
              </a:solidFill>
              <a:latin typeface="Arial"/>
              <a:ea typeface="Arial"/>
              <a:cs typeface="Arial"/>
              <a:sym typeface="Arial"/>
            </a:endParaRPr>
          </a:p>
        </p:txBody>
      </p:sp>
      <p:sp>
        <p:nvSpPr>
          <p:cNvPr id="1893" name="Google Shape;1893;g142824cfa6a_1_349"/>
          <p:cNvSpPr txBox="1"/>
          <p:nvPr/>
        </p:nvSpPr>
        <p:spPr>
          <a:xfrm>
            <a:off x="6559950" y="3187025"/>
            <a:ext cx="2248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Horizontal Pod Autoscaler</a:t>
            </a:r>
            <a:r>
              <a:rPr b="0" i="0" lang="en" sz="1100" u="none" cap="none" strike="noStrike">
                <a:solidFill>
                  <a:schemeClr val="dk1"/>
                </a:solidFill>
                <a:latin typeface="Arial"/>
                <a:ea typeface="Arial"/>
                <a:cs typeface="Arial"/>
                <a:sym typeface="Arial"/>
              </a:rPr>
              <a:t> (HPA):adjusts the number of replicas of an application.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g1a38b7796aa_0_58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99" name="Google Shape;1899;g1a38b7796aa_0_589"/>
          <p:cNvSpPr/>
          <p:nvPr/>
        </p:nvSpPr>
        <p:spPr>
          <a:xfrm>
            <a:off x="2671725" y="521450"/>
            <a:ext cx="3374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Horizontal Pod Autoscaler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00" name="Google Shape;1900;g1a38b7796aa_0_58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901" name="Google Shape;1901;g1a38b7796aa_0_589"/>
          <p:cNvPicPr preferRelativeResize="0"/>
          <p:nvPr/>
        </p:nvPicPr>
        <p:blipFill>
          <a:blip r:embed="rId4">
            <a:alphaModFix/>
          </a:blip>
          <a:stretch>
            <a:fillRect/>
          </a:stretch>
        </p:blipFill>
        <p:spPr>
          <a:xfrm>
            <a:off x="152400" y="1477250"/>
            <a:ext cx="4048125" cy="1676400"/>
          </a:xfrm>
          <a:prstGeom prst="rect">
            <a:avLst/>
          </a:prstGeom>
          <a:noFill/>
          <a:ln>
            <a:noFill/>
          </a:ln>
        </p:spPr>
      </p:pic>
      <p:pic>
        <p:nvPicPr>
          <p:cNvPr id="1902" name="Google Shape;1902;g1a38b7796aa_0_589"/>
          <p:cNvPicPr preferRelativeResize="0"/>
          <p:nvPr/>
        </p:nvPicPr>
        <p:blipFill>
          <a:blip r:embed="rId5">
            <a:alphaModFix/>
          </a:blip>
          <a:stretch>
            <a:fillRect/>
          </a:stretch>
        </p:blipFill>
        <p:spPr>
          <a:xfrm>
            <a:off x="4352925" y="1477250"/>
            <a:ext cx="4638675" cy="260925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g1a38b7796aa_0_60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08" name="Google Shape;1908;g1a38b7796aa_0_604"/>
          <p:cNvSpPr/>
          <p:nvPr/>
        </p:nvSpPr>
        <p:spPr>
          <a:xfrm>
            <a:off x="2671725" y="521450"/>
            <a:ext cx="3374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Horizontal Pod Autoscaler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09" name="Google Shape;1909;g1a38b7796aa_0_60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910" name="Google Shape;1910;g1a38b7796aa_0_604"/>
          <p:cNvPicPr preferRelativeResize="0"/>
          <p:nvPr/>
        </p:nvPicPr>
        <p:blipFill>
          <a:blip r:embed="rId4">
            <a:alphaModFix/>
          </a:blip>
          <a:stretch>
            <a:fillRect/>
          </a:stretch>
        </p:blipFill>
        <p:spPr>
          <a:xfrm>
            <a:off x="152400" y="1477250"/>
            <a:ext cx="6252782" cy="3513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g1a38b7796aa_0_61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16" name="Google Shape;1916;g1a38b7796aa_0_613"/>
          <p:cNvSpPr/>
          <p:nvPr/>
        </p:nvSpPr>
        <p:spPr>
          <a:xfrm>
            <a:off x="2671725" y="521450"/>
            <a:ext cx="3374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Horizontal Pod Autoscaler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17" name="Google Shape;1917;g1a38b7796aa_0_61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918" name="Google Shape;1918;g1a38b7796aa_0_613"/>
          <p:cNvPicPr preferRelativeResize="0"/>
          <p:nvPr/>
        </p:nvPicPr>
        <p:blipFill>
          <a:blip r:embed="rId4">
            <a:alphaModFix/>
          </a:blip>
          <a:stretch>
            <a:fillRect/>
          </a:stretch>
        </p:blipFill>
        <p:spPr>
          <a:xfrm>
            <a:off x="152400" y="1477250"/>
            <a:ext cx="6256004" cy="3513851"/>
          </a:xfrm>
          <a:prstGeom prst="rect">
            <a:avLst/>
          </a:prstGeom>
          <a:noFill/>
          <a:ln>
            <a:noFill/>
          </a:ln>
        </p:spPr>
      </p:pic>
      <p:pic>
        <p:nvPicPr>
          <p:cNvPr id="1919" name="Google Shape;1919;g1a38b7796aa_0_613"/>
          <p:cNvPicPr preferRelativeResize="0"/>
          <p:nvPr/>
        </p:nvPicPr>
        <p:blipFill>
          <a:blip r:embed="rId5">
            <a:alphaModFix/>
          </a:blip>
          <a:stretch>
            <a:fillRect/>
          </a:stretch>
        </p:blipFill>
        <p:spPr>
          <a:xfrm>
            <a:off x="6560804" y="1050100"/>
            <a:ext cx="2430796" cy="188820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1a38b7796aa_0_57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925" name="Google Shape;1925;g1a38b7796aa_0_57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926" name="Google Shape;1926;g1a38b7796aa_0_57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g1a38b7796aa_0_577"/>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1a38b7796aa_0_577"/>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Horizontal Pod Autoscaler:</a:t>
            </a:r>
            <a:endParaRPr b="1" i="1" sz="1100">
              <a:solidFill>
                <a:schemeClr val="dk1"/>
              </a:solidFill>
            </a:endParaRPr>
          </a:p>
          <a:p>
            <a:pPr indent="0" lvl="0" marL="0" rtl="0" algn="l">
              <a:spcBef>
                <a:spcPts val="0"/>
              </a:spcBef>
              <a:spcAft>
                <a:spcPts val="0"/>
              </a:spcAft>
              <a:buClr>
                <a:schemeClr val="dk1"/>
              </a:buClr>
              <a:buSzPts val="1100"/>
              <a:buFont typeface="Arial"/>
              <a:buNone/>
            </a:pPr>
            <a:r>
              <a:rPr i="1" lang="en" sz="1100">
                <a:solidFill>
                  <a:schemeClr val="dk1"/>
                </a:solidFill>
              </a:rPr>
              <a:t>adjusts the number of replicas of an application</a:t>
            </a:r>
            <a:endParaRPr i="1" sz="1100">
              <a:solidFill>
                <a:schemeClr val="dk1"/>
              </a:solidFill>
            </a:endParaRPr>
          </a:p>
        </p:txBody>
      </p:sp>
      <p:sp>
        <p:nvSpPr>
          <p:cNvPr id="1929" name="Google Shape;1929;g1a38b7796aa_0_577"/>
          <p:cNvSpPr/>
          <p:nvPr/>
        </p:nvSpPr>
        <p:spPr>
          <a:xfrm>
            <a:off x="2671725" y="521450"/>
            <a:ext cx="3374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Horizontal Pod Autoscaler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g1a38b7796aa_0_56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935" name="Google Shape;1935;g1a38b7796aa_0_56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936" name="Google Shape;1936;g1a38b7796aa_0_569"/>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are pods phase </a:t>
            </a:r>
            <a:r>
              <a:rPr b="1" lang="en" sz="1700">
                <a:solidFill>
                  <a:srgbClr val="0000FF"/>
                </a:solidFill>
              </a:rPr>
              <a:t> </a:t>
            </a:r>
            <a:r>
              <a:rPr b="1" lang="en" sz="1700">
                <a:solidFill>
                  <a:schemeClr val="dk1"/>
                </a:solidFill>
              </a:rPr>
              <a:t>in K8S ?</a:t>
            </a:r>
            <a:endParaRPr sz="1200"/>
          </a:p>
        </p:txBody>
      </p:sp>
      <p:sp>
        <p:nvSpPr>
          <p:cNvPr id="1937" name="Google Shape;1937;g1a38b7796aa_0_569"/>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a:solidFill>
                  <a:schemeClr val="dk1"/>
                </a:solidFill>
              </a:rPr>
              <a:t>Pod phase in k8s</a:t>
            </a:r>
            <a:endParaRPr b="1" sz="5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g1a38b7796aa_0_20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43" name="Google Shape;1943;g1a38b7796aa_0_202"/>
          <p:cNvSpPr/>
          <p:nvPr/>
        </p:nvSpPr>
        <p:spPr>
          <a:xfrm>
            <a:off x="2585025" y="521450"/>
            <a:ext cx="336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 </a:t>
            </a:r>
            <a:r>
              <a:rPr b="1" lang="en" sz="1900">
                <a:solidFill>
                  <a:schemeClr val="dk1"/>
                </a:solidFill>
              </a:rPr>
              <a:t>phase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44" name="Google Shape;1944;g1a38b7796aa_0_2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945" name="Google Shape;1945;g1a38b7796aa_0_20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1a38b7796aa_0_202"/>
          <p:cNvSpPr txBox="1"/>
          <p:nvPr/>
        </p:nvSpPr>
        <p:spPr>
          <a:xfrm>
            <a:off x="433800" y="1770575"/>
            <a:ext cx="20538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Pending:</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The Pod has been accepted by the Kubernetes cluster, but one or more of the containers has not been set up and made ready to run. This includes time a Pod spends waiting to be scheduled as well as the time spent downloading container images over the network.</a:t>
            </a:r>
            <a:endParaRPr b="0" i="0" sz="1100" u="none" cap="none" strike="noStrike">
              <a:solidFill>
                <a:srgbClr val="000000"/>
              </a:solidFill>
              <a:latin typeface="Arial"/>
              <a:ea typeface="Arial"/>
              <a:cs typeface="Arial"/>
              <a:sym typeface="Arial"/>
            </a:endParaRPr>
          </a:p>
        </p:txBody>
      </p:sp>
      <p:sp>
        <p:nvSpPr>
          <p:cNvPr id="1947" name="Google Shape;1947;g1a38b7796aa_0_202"/>
          <p:cNvSpPr txBox="1"/>
          <p:nvPr/>
        </p:nvSpPr>
        <p:spPr>
          <a:xfrm>
            <a:off x="2806350" y="1797125"/>
            <a:ext cx="1675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Running:</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The Pod has been bound to a node, and all of the containers have been created. At least one container is still running, or is in the process of starting or restarting.</a:t>
            </a:r>
            <a:endParaRPr b="0" i="0" sz="1200" u="none" cap="none" strike="noStrike">
              <a:solidFill>
                <a:srgbClr val="000000"/>
              </a:solidFill>
              <a:latin typeface="Arial"/>
              <a:ea typeface="Arial"/>
              <a:cs typeface="Arial"/>
              <a:sym typeface="Arial"/>
            </a:endParaRPr>
          </a:p>
        </p:txBody>
      </p:sp>
      <p:sp>
        <p:nvSpPr>
          <p:cNvPr id="1948" name="Google Shape;1948;g1a38b7796aa_0_202"/>
          <p:cNvSpPr txBox="1"/>
          <p:nvPr/>
        </p:nvSpPr>
        <p:spPr>
          <a:xfrm>
            <a:off x="4638900" y="1823675"/>
            <a:ext cx="1469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Succeeded:</a:t>
            </a:r>
            <a:br>
              <a:rPr b="0" i="0" lang="en" sz="1200" u="none" cap="none" strike="noStrike">
                <a:solidFill>
                  <a:srgbClr val="000000"/>
                </a:solidFill>
                <a:latin typeface="Arial"/>
                <a:ea typeface="Arial"/>
                <a:cs typeface="Arial"/>
                <a:sym typeface="Arial"/>
              </a:rPr>
            </a:br>
            <a:r>
              <a:rPr b="0" i="0" lang="en" sz="1200" u="none" cap="none" strike="noStrike">
                <a:solidFill>
                  <a:srgbClr val="000000"/>
                </a:solidFill>
                <a:latin typeface="Arial"/>
                <a:ea typeface="Arial"/>
                <a:cs typeface="Arial"/>
                <a:sym typeface="Arial"/>
              </a:rPr>
              <a:t>All containers in the Pod have terminated in success, and will not be restarted.</a:t>
            </a:r>
            <a:endParaRPr b="0" i="0" sz="1200" u="none" cap="none" strike="noStrike">
              <a:solidFill>
                <a:srgbClr val="000000"/>
              </a:solidFill>
              <a:latin typeface="Arial"/>
              <a:ea typeface="Arial"/>
              <a:cs typeface="Arial"/>
              <a:sym typeface="Arial"/>
            </a:endParaRPr>
          </a:p>
        </p:txBody>
      </p:sp>
      <p:sp>
        <p:nvSpPr>
          <p:cNvPr id="1949" name="Google Shape;1949;g1a38b7796aa_0_202"/>
          <p:cNvSpPr txBox="1"/>
          <p:nvPr/>
        </p:nvSpPr>
        <p:spPr>
          <a:xfrm>
            <a:off x="6382900" y="1770575"/>
            <a:ext cx="12483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Failed:</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All containers in the Pod have terminated, and at least one container has terminated in failure. That is, the container either exited with non-zero status or was terminated by the system.</a:t>
            </a:r>
            <a:endParaRPr b="0" i="0" sz="1200" u="none" cap="none" strike="noStrike">
              <a:solidFill>
                <a:srgbClr val="000000"/>
              </a:solidFill>
              <a:latin typeface="Arial"/>
              <a:ea typeface="Arial"/>
              <a:cs typeface="Arial"/>
              <a:sym typeface="Arial"/>
            </a:endParaRPr>
          </a:p>
        </p:txBody>
      </p:sp>
      <p:sp>
        <p:nvSpPr>
          <p:cNvPr id="1950" name="Google Shape;1950;g1a38b7796aa_0_202"/>
          <p:cNvSpPr txBox="1"/>
          <p:nvPr/>
        </p:nvSpPr>
        <p:spPr>
          <a:xfrm>
            <a:off x="7870175" y="1779425"/>
            <a:ext cx="11685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Unknown:</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For some reason the state of the Pod could not be obtained. This phase typically occurs due to an error in communicating with the node where the Pod should be running.</a:t>
            </a:r>
            <a:endParaRPr b="0" i="0" sz="1100" u="none" cap="none" strike="noStrike">
              <a:solidFill>
                <a:srgbClr val="000000"/>
              </a:solidFill>
              <a:latin typeface="Arial"/>
              <a:ea typeface="Arial"/>
              <a:cs typeface="Arial"/>
              <a:sym typeface="Arial"/>
            </a:endParaRPr>
          </a:p>
        </p:txBody>
      </p:sp>
      <p:pic>
        <p:nvPicPr>
          <p:cNvPr id="1951" name="Google Shape;1951;g1a38b7796aa_0_202"/>
          <p:cNvPicPr preferRelativeResize="0"/>
          <p:nvPr/>
        </p:nvPicPr>
        <p:blipFill rotWithShape="1">
          <a:blip r:embed="rId4">
            <a:alphaModFix/>
          </a:blip>
          <a:srcRect b="0" l="0" r="0" t="0"/>
          <a:stretch/>
        </p:blipFill>
        <p:spPr>
          <a:xfrm>
            <a:off x="966075" y="3817780"/>
            <a:ext cx="5142525" cy="113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9a1f72d980_0_368"/>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the controller </a:t>
            </a:r>
            <a:r>
              <a:rPr lang="en" sz="3180"/>
              <a:t>manager</a:t>
            </a:r>
            <a:r>
              <a:rPr lang="en" sz="3180"/>
              <a:t>  ?</a:t>
            </a:r>
            <a:endParaRPr sz="3180"/>
          </a:p>
        </p:txBody>
      </p:sp>
      <p:pic>
        <p:nvPicPr>
          <p:cNvPr id="276" name="Google Shape;276;g19a1f72d980_0_368"/>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277" name="Google Shape;277;g19a1f72d980_0_368"/>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controller manager are </a:t>
            </a:r>
            <a:r>
              <a:rPr i="1" lang="en" sz="1100">
                <a:solidFill>
                  <a:schemeClr val="dk1"/>
                </a:solidFill>
              </a:rPr>
              <a:t>control loops that continuously watch the state of your cluster, then make or request changes</a:t>
            </a:r>
            <a:r>
              <a:rPr lang="en"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the controller manager crash ?</a:t>
            </a:r>
            <a:endParaRPr b="1" sz="11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g1a38b7796aa_0_38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57" name="Google Shape;1957;g1a38b7796aa_0_386"/>
          <p:cNvSpPr/>
          <p:nvPr/>
        </p:nvSpPr>
        <p:spPr>
          <a:xfrm>
            <a:off x="2585025" y="521450"/>
            <a:ext cx="336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 </a:t>
            </a:r>
            <a:r>
              <a:rPr b="1" lang="en" sz="1900">
                <a:solidFill>
                  <a:schemeClr val="dk1"/>
                </a:solidFill>
              </a:rPr>
              <a:t>phase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58" name="Google Shape;1958;g1a38b7796aa_0_38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959" name="Google Shape;1959;g1a38b7796aa_0_386"/>
          <p:cNvPicPr preferRelativeResize="0"/>
          <p:nvPr/>
        </p:nvPicPr>
        <p:blipFill>
          <a:blip r:embed="rId4">
            <a:alphaModFix/>
          </a:blip>
          <a:stretch>
            <a:fillRect/>
          </a:stretch>
        </p:blipFill>
        <p:spPr>
          <a:xfrm>
            <a:off x="152400" y="1477250"/>
            <a:ext cx="8839200" cy="265176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g1a38b7796aa_0_27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965" name="Google Shape;1965;g1a38b7796aa_0_27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966" name="Google Shape;1966;g1a38b7796aa_0_27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g1a38b7796aa_0_276"/>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g1a38b7796aa_0_276"/>
          <p:cNvSpPr/>
          <p:nvPr/>
        </p:nvSpPr>
        <p:spPr>
          <a:xfrm>
            <a:off x="1628750" y="2309663"/>
            <a:ext cx="9024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Pending</a:t>
            </a:r>
            <a:endParaRPr i="1" sz="1100">
              <a:solidFill>
                <a:schemeClr val="dk1"/>
              </a:solidFill>
            </a:endParaRPr>
          </a:p>
        </p:txBody>
      </p:sp>
      <p:sp>
        <p:nvSpPr>
          <p:cNvPr id="1969" name="Google Shape;1969;g1a38b7796aa_0_276"/>
          <p:cNvSpPr/>
          <p:nvPr/>
        </p:nvSpPr>
        <p:spPr>
          <a:xfrm>
            <a:off x="3997275" y="582850"/>
            <a:ext cx="1494600" cy="6288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phase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970" name="Google Shape;1970;g1a38b7796aa_0_276"/>
          <p:cNvSpPr/>
          <p:nvPr/>
        </p:nvSpPr>
        <p:spPr>
          <a:xfrm>
            <a:off x="3867425" y="1324850"/>
            <a:ext cx="9024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Running</a:t>
            </a:r>
            <a:endParaRPr i="1" sz="1100">
              <a:solidFill>
                <a:schemeClr val="dk1"/>
              </a:solidFill>
            </a:endParaRPr>
          </a:p>
        </p:txBody>
      </p:sp>
      <p:sp>
        <p:nvSpPr>
          <p:cNvPr id="1971" name="Google Shape;1971;g1a38b7796aa_0_276"/>
          <p:cNvSpPr/>
          <p:nvPr/>
        </p:nvSpPr>
        <p:spPr>
          <a:xfrm>
            <a:off x="3016800" y="4156500"/>
            <a:ext cx="1047000" cy="9870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Succeeded</a:t>
            </a:r>
            <a:endParaRPr i="1" sz="1100">
              <a:solidFill>
                <a:schemeClr val="dk1"/>
              </a:solidFill>
            </a:endParaRPr>
          </a:p>
        </p:txBody>
      </p:sp>
      <p:sp>
        <p:nvSpPr>
          <p:cNvPr id="1972" name="Google Shape;1972;g1a38b7796aa_0_276"/>
          <p:cNvSpPr/>
          <p:nvPr/>
        </p:nvSpPr>
        <p:spPr>
          <a:xfrm>
            <a:off x="6495900" y="4279500"/>
            <a:ext cx="1047000" cy="9870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Failed</a:t>
            </a:r>
            <a:endParaRPr i="1" sz="1100">
              <a:solidFill>
                <a:schemeClr val="dk1"/>
              </a:solidFill>
            </a:endParaRPr>
          </a:p>
        </p:txBody>
      </p:sp>
      <p:sp>
        <p:nvSpPr>
          <p:cNvPr id="1973" name="Google Shape;1973;g1a38b7796aa_0_276"/>
          <p:cNvSpPr/>
          <p:nvPr/>
        </p:nvSpPr>
        <p:spPr>
          <a:xfrm>
            <a:off x="6335325" y="2610425"/>
            <a:ext cx="10470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Unknown</a:t>
            </a:r>
            <a:endParaRPr i="1" sz="1100">
              <a:solidFill>
                <a:schemeClr val="dk1"/>
              </a:solidFill>
            </a:endParaRPr>
          </a:p>
        </p:txBody>
      </p:sp>
      <p:pic>
        <p:nvPicPr>
          <p:cNvPr id="1974" name="Google Shape;1974;g1a38b7796aa_0_276"/>
          <p:cNvPicPr preferRelativeResize="0"/>
          <p:nvPr/>
        </p:nvPicPr>
        <p:blipFill>
          <a:blip r:embed="rId4">
            <a:alphaModFix/>
          </a:blip>
          <a:stretch>
            <a:fillRect/>
          </a:stretch>
        </p:blipFill>
        <p:spPr>
          <a:xfrm>
            <a:off x="4176150" y="2882525"/>
            <a:ext cx="1018260" cy="987000"/>
          </a:xfrm>
          <a:prstGeom prst="rect">
            <a:avLst/>
          </a:prstGeom>
          <a:noFill/>
          <a:ln>
            <a:noFill/>
          </a:ln>
        </p:spPr>
      </p:pic>
      <p:cxnSp>
        <p:nvCxnSpPr>
          <p:cNvPr id="1975" name="Google Shape;1975;g1a38b7796aa_0_276"/>
          <p:cNvCxnSpPr>
            <a:endCxn id="1968" idx="4"/>
          </p:cNvCxnSpPr>
          <p:nvPr/>
        </p:nvCxnSpPr>
        <p:spPr>
          <a:xfrm rot="10800000">
            <a:off x="2531150" y="2803163"/>
            <a:ext cx="1644900" cy="573000"/>
          </a:xfrm>
          <a:prstGeom prst="straightConnector1">
            <a:avLst/>
          </a:prstGeom>
          <a:noFill/>
          <a:ln cap="flat" cmpd="sng" w="9525">
            <a:solidFill>
              <a:schemeClr val="dk2"/>
            </a:solidFill>
            <a:prstDash val="solid"/>
            <a:round/>
            <a:headEnd len="med" w="med" type="none"/>
            <a:tailEnd len="med" w="med" type="triangle"/>
          </a:ln>
        </p:spPr>
      </p:cxnSp>
      <p:cxnSp>
        <p:nvCxnSpPr>
          <p:cNvPr id="1976" name="Google Shape;1976;g1a38b7796aa_0_276"/>
          <p:cNvCxnSpPr>
            <a:stCxn id="1974" idx="0"/>
            <a:endCxn id="1970" idx="3"/>
          </p:cNvCxnSpPr>
          <p:nvPr/>
        </p:nvCxnSpPr>
        <p:spPr>
          <a:xfrm rot="10800000">
            <a:off x="4318680" y="2311925"/>
            <a:ext cx="366600" cy="570600"/>
          </a:xfrm>
          <a:prstGeom prst="straightConnector1">
            <a:avLst/>
          </a:prstGeom>
          <a:noFill/>
          <a:ln cap="flat" cmpd="sng" w="9525">
            <a:solidFill>
              <a:schemeClr val="dk2"/>
            </a:solidFill>
            <a:prstDash val="solid"/>
            <a:round/>
            <a:headEnd len="med" w="med" type="none"/>
            <a:tailEnd len="med" w="med" type="triangle"/>
          </a:ln>
        </p:spPr>
      </p:cxnSp>
      <p:cxnSp>
        <p:nvCxnSpPr>
          <p:cNvPr id="1977" name="Google Shape;1977;g1a38b7796aa_0_276"/>
          <p:cNvCxnSpPr>
            <a:stCxn id="1974" idx="3"/>
            <a:endCxn id="1973" idx="2"/>
          </p:cNvCxnSpPr>
          <p:nvPr/>
        </p:nvCxnSpPr>
        <p:spPr>
          <a:xfrm flipH="1" rot="10800000">
            <a:off x="5194410" y="3103924"/>
            <a:ext cx="1140900" cy="272100"/>
          </a:xfrm>
          <a:prstGeom prst="straightConnector1">
            <a:avLst/>
          </a:prstGeom>
          <a:noFill/>
          <a:ln cap="flat" cmpd="sng" w="9525">
            <a:solidFill>
              <a:schemeClr val="dk2"/>
            </a:solidFill>
            <a:prstDash val="solid"/>
            <a:round/>
            <a:headEnd len="med" w="med" type="none"/>
            <a:tailEnd len="med" w="med" type="triangle"/>
          </a:ln>
        </p:spPr>
      </p:cxnSp>
      <p:cxnSp>
        <p:nvCxnSpPr>
          <p:cNvPr id="1978" name="Google Shape;1978;g1a38b7796aa_0_276"/>
          <p:cNvCxnSpPr>
            <a:stCxn id="1974" idx="2"/>
            <a:endCxn id="1971" idx="4"/>
          </p:cNvCxnSpPr>
          <p:nvPr/>
        </p:nvCxnSpPr>
        <p:spPr>
          <a:xfrm flipH="1">
            <a:off x="4063680" y="3869524"/>
            <a:ext cx="621600" cy="780600"/>
          </a:xfrm>
          <a:prstGeom prst="straightConnector1">
            <a:avLst/>
          </a:prstGeom>
          <a:noFill/>
          <a:ln cap="flat" cmpd="sng" w="9525">
            <a:solidFill>
              <a:schemeClr val="dk2"/>
            </a:solidFill>
            <a:prstDash val="solid"/>
            <a:round/>
            <a:headEnd len="med" w="med" type="none"/>
            <a:tailEnd len="med" w="med" type="triangle"/>
          </a:ln>
        </p:spPr>
      </p:cxnSp>
      <p:cxnSp>
        <p:nvCxnSpPr>
          <p:cNvPr id="1979" name="Google Shape;1979;g1a38b7796aa_0_276"/>
          <p:cNvCxnSpPr>
            <a:endCxn id="1972" idx="2"/>
          </p:cNvCxnSpPr>
          <p:nvPr/>
        </p:nvCxnSpPr>
        <p:spPr>
          <a:xfrm>
            <a:off x="5131200" y="3637800"/>
            <a:ext cx="1364700" cy="1135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g1a38b7796aa_0_30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985" name="Google Shape;1985;g1a38b7796aa_0_30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986" name="Google Shape;1986;g1a38b7796aa_0_300"/>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are containers state </a:t>
            </a:r>
            <a:r>
              <a:rPr b="1" lang="en" sz="1700">
                <a:solidFill>
                  <a:srgbClr val="0000FF"/>
                </a:solidFill>
              </a:rPr>
              <a:t> </a:t>
            </a:r>
            <a:r>
              <a:rPr b="1" lang="en" sz="1700">
                <a:solidFill>
                  <a:schemeClr val="dk1"/>
                </a:solidFill>
              </a:rPr>
              <a:t>in K8S ?</a:t>
            </a:r>
            <a:endParaRPr sz="1200"/>
          </a:p>
        </p:txBody>
      </p:sp>
      <p:sp>
        <p:nvSpPr>
          <p:cNvPr id="1987" name="Google Shape;1987;g1a38b7796aa_0_300"/>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a:solidFill>
                  <a:schemeClr val="dk1"/>
                </a:solidFill>
              </a:rPr>
              <a:t>Container state</a:t>
            </a:r>
            <a:r>
              <a:rPr b="1" lang="en">
                <a:solidFill>
                  <a:schemeClr val="dk1"/>
                </a:solidFill>
              </a:rPr>
              <a:t> in k8s</a:t>
            </a:r>
            <a:endParaRPr b="1" sz="5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g14388294d86_0_145"/>
          <p:cNvSpPr txBox="1"/>
          <p:nvPr/>
        </p:nvSpPr>
        <p:spPr>
          <a:xfrm>
            <a:off x="-67100" y="148475"/>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993" name="Google Shape;1993;g14388294d86_0_145"/>
          <p:cNvSpPr/>
          <p:nvPr/>
        </p:nvSpPr>
        <p:spPr>
          <a:xfrm>
            <a:off x="2912575" y="618850"/>
            <a:ext cx="2239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Container State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994" name="Google Shape;1994;g14388294d86_0_145"/>
          <p:cNvPicPr preferRelativeResize="0"/>
          <p:nvPr/>
        </p:nvPicPr>
        <p:blipFill rotWithShape="1">
          <a:blip r:embed="rId3">
            <a:alphaModFix/>
          </a:blip>
          <a:srcRect b="0" l="0" r="0" t="0"/>
          <a:stretch/>
        </p:blipFill>
        <p:spPr>
          <a:xfrm>
            <a:off x="7299850" y="148475"/>
            <a:ext cx="1675500" cy="837750"/>
          </a:xfrm>
          <a:prstGeom prst="rect">
            <a:avLst/>
          </a:prstGeom>
          <a:noFill/>
          <a:ln>
            <a:noFill/>
          </a:ln>
        </p:spPr>
      </p:pic>
      <p:sp>
        <p:nvSpPr>
          <p:cNvPr id="1995" name="Google Shape;1995;g14388294d86_0_145"/>
          <p:cNvSpPr txBox="1"/>
          <p:nvPr/>
        </p:nvSpPr>
        <p:spPr>
          <a:xfrm>
            <a:off x="2780300" y="1510700"/>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14388294d86_0_145"/>
          <p:cNvSpPr txBox="1"/>
          <p:nvPr/>
        </p:nvSpPr>
        <p:spPr>
          <a:xfrm>
            <a:off x="141650" y="1478425"/>
            <a:ext cx="1584600" cy="278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Waiting</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If a container is not in either the Running or Terminated state, it is Waiting. A container in the Waiting state is still running the operations it requires in order to complete start up: for example, pulling the container image from a container image registry, or applying</a:t>
            </a:r>
            <a:r>
              <a:rPr b="0" i="0" lang="en" sz="9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900" u="sng" cap="none" strike="noStrike">
                <a:solidFill>
                  <a:schemeClr val="hlink"/>
                </a:solidFill>
                <a:latin typeface="Arial"/>
                <a:ea typeface="Arial"/>
                <a:cs typeface="Arial"/>
                <a:sym typeface="Arial"/>
                <a:hlinkClick r:id="rId5"/>
              </a:rPr>
              <a:t>Secret</a:t>
            </a:r>
            <a:r>
              <a:rPr b="0" i="0" lang="en" sz="900" u="none" cap="none" strike="noStrike">
                <a:solidFill>
                  <a:schemeClr val="dk1"/>
                </a:solidFill>
                <a:latin typeface="Arial"/>
                <a:ea typeface="Arial"/>
                <a:cs typeface="Arial"/>
                <a:sym typeface="Arial"/>
              </a:rPr>
              <a:t> data. When you use kubectl to query a Pod with a container that is Waiting, you also see a Reason field to summarize why the container is in that state.</a:t>
            </a:r>
            <a:endParaRPr b="0" i="0" sz="1200" u="none" cap="none" strike="noStrike">
              <a:solidFill>
                <a:srgbClr val="000000"/>
              </a:solidFill>
              <a:latin typeface="Arial"/>
              <a:ea typeface="Arial"/>
              <a:cs typeface="Arial"/>
              <a:sym typeface="Arial"/>
            </a:endParaRPr>
          </a:p>
        </p:txBody>
      </p:sp>
      <p:sp>
        <p:nvSpPr>
          <p:cNvPr id="1997" name="Google Shape;1997;g14388294d86_0_145"/>
          <p:cNvSpPr txBox="1"/>
          <p:nvPr/>
        </p:nvSpPr>
        <p:spPr>
          <a:xfrm>
            <a:off x="3248925" y="1682025"/>
            <a:ext cx="2009700" cy="1677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Running</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The Running status indicates that a container is executing without issues. If there was a postStart hook configured, it has already executed and finished. When you use kubectl to query a Pod with a container that is Running, you also see information about when the container entered the Running state</a:t>
            </a:r>
            <a:endParaRPr b="0" i="0" sz="1200" u="none" cap="none" strike="noStrike">
              <a:solidFill>
                <a:srgbClr val="000000"/>
              </a:solidFill>
              <a:latin typeface="Arial"/>
              <a:ea typeface="Arial"/>
              <a:cs typeface="Arial"/>
              <a:sym typeface="Arial"/>
            </a:endParaRPr>
          </a:p>
        </p:txBody>
      </p:sp>
      <p:sp>
        <p:nvSpPr>
          <p:cNvPr id="1998" name="Google Shape;1998;g14388294d86_0_145"/>
          <p:cNvSpPr txBox="1"/>
          <p:nvPr/>
        </p:nvSpPr>
        <p:spPr>
          <a:xfrm>
            <a:off x="6595400" y="1510700"/>
            <a:ext cx="1965300" cy="255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000" u="none" cap="none" strike="noStrike">
                <a:solidFill>
                  <a:schemeClr val="dk1"/>
                </a:solidFill>
                <a:latin typeface="Arial"/>
                <a:ea typeface="Arial"/>
                <a:cs typeface="Arial"/>
                <a:sym typeface="Arial"/>
              </a:rPr>
              <a:t>Terminated</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 container in the Terminated state began execution and then either ran to completion or failed for some reason. When you use kubectl to query a Pod with a container that is Terminated, you see a reason, an exit code, and the start and finish time for that container's period of execution.</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If a container has a preStop hook configured, this hook runs before the container enters the Terminated state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g1a38b7796aa_0_400"/>
          <p:cNvSpPr txBox="1"/>
          <p:nvPr/>
        </p:nvSpPr>
        <p:spPr>
          <a:xfrm>
            <a:off x="-67100" y="148475"/>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004" name="Google Shape;2004;g1a38b7796aa_0_400"/>
          <p:cNvSpPr/>
          <p:nvPr/>
        </p:nvSpPr>
        <p:spPr>
          <a:xfrm>
            <a:off x="2912575" y="618850"/>
            <a:ext cx="2239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Container State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005" name="Google Shape;2005;g1a38b7796aa_0_400"/>
          <p:cNvPicPr preferRelativeResize="0"/>
          <p:nvPr/>
        </p:nvPicPr>
        <p:blipFill rotWithShape="1">
          <a:blip r:embed="rId3">
            <a:alphaModFix/>
          </a:blip>
          <a:srcRect b="0" l="0" r="0" t="0"/>
          <a:stretch/>
        </p:blipFill>
        <p:spPr>
          <a:xfrm>
            <a:off x="7299850" y="148475"/>
            <a:ext cx="1675500" cy="837750"/>
          </a:xfrm>
          <a:prstGeom prst="rect">
            <a:avLst/>
          </a:prstGeom>
          <a:noFill/>
          <a:ln>
            <a:noFill/>
          </a:ln>
        </p:spPr>
      </p:pic>
      <p:pic>
        <p:nvPicPr>
          <p:cNvPr id="2006" name="Google Shape;2006;g1a38b7796aa_0_400"/>
          <p:cNvPicPr preferRelativeResize="0"/>
          <p:nvPr/>
        </p:nvPicPr>
        <p:blipFill>
          <a:blip r:embed="rId4">
            <a:alphaModFix/>
          </a:blip>
          <a:stretch>
            <a:fillRect/>
          </a:stretch>
        </p:blipFill>
        <p:spPr>
          <a:xfrm>
            <a:off x="152400" y="1574650"/>
            <a:ext cx="8916375" cy="25285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g1a38b7796aa_0_34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12" name="Google Shape;2012;g1a38b7796aa_0_34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13" name="Google Shape;2013;g1a38b7796aa_0_34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1a38b7796aa_0_340"/>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1a38b7796aa_0_340"/>
          <p:cNvSpPr/>
          <p:nvPr/>
        </p:nvSpPr>
        <p:spPr>
          <a:xfrm>
            <a:off x="922625" y="3168238"/>
            <a:ext cx="9024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Running</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016" name="Google Shape;2016;g1a38b7796aa_0_340"/>
          <p:cNvSpPr/>
          <p:nvPr/>
        </p:nvSpPr>
        <p:spPr>
          <a:xfrm>
            <a:off x="3997275" y="582850"/>
            <a:ext cx="1494600" cy="6288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phase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2017" name="Google Shape;2017;g1a38b7796aa_0_340"/>
          <p:cNvSpPr/>
          <p:nvPr/>
        </p:nvSpPr>
        <p:spPr>
          <a:xfrm>
            <a:off x="5961750" y="1211650"/>
            <a:ext cx="9024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Waiting</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018" name="Google Shape;2018;g1a38b7796aa_0_340"/>
          <p:cNvSpPr/>
          <p:nvPr/>
        </p:nvSpPr>
        <p:spPr>
          <a:xfrm>
            <a:off x="6447650" y="4118975"/>
            <a:ext cx="13395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Terminated</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cxnSp>
        <p:nvCxnSpPr>
          <p:cNvPr id="2019" name="Google Shape;2019;g1a38b7796aa_0_340"/>
          <p:cNvCxnSpPr>
            <a:stCxn id="2020" idx="1"/>
            <a:endCxn id="2015" idx="4"/>
          </p:cNvCxnSpPr>
          <p:nvPr/>
        </p:nvCxnSpPr>
        <p:spPr>
          <a:xfrm flipH="1">
            <a:off x="1825025" y="3376138"/>
            <a:ext cx="2351100" cy="285600"/>
          </a:xfrm>
          <a:prstGeom prst="straightConnector1">
            <a:avLst/>
          </a:prstGeom>
          <a:noFill/>
          <a:ln cap="flat" cmpd="sng" w="9525">
            <a:solidFill>
              <a:schemeClr val="dk2"/>
            </a:solidFill>
            <a:prstDash val="solid"/>
            <a:round/>
            <a:headEnd len="med" w="med" type="none"/>
            <a:tailEnd len="med" w="med" type="triangle"/>
          </a:ln>
        </p:spPr>
      </p:cxnSp>
      <p:cxnSp>
        <p:nvCxnSpPr>
          <p:cNvPr id="2021" name="Google Shape;2021;g1a38b7796aa_0_340"/>
          <p:cNvCxnSpPr>
            <a:endCxn id="2017" idx="3"/>
          </p:cNvCxnSpPr>
          <p:nvPr/>
        </p:nvCxnSpPr>
        <p:spPr>
          <a:xfrm flipH="1" rot="10800000">
            <a:off x="4769850" y="2198650"/>
            <a:ext cx="1643100" cy="997800"/>
          </a:xfrm>
          <a:prstGeom prst="straightConnector1">
            <a:avLst/>
          </a:prstGeom>
          <a:noFill/>
          <a:ln cap="flat" cmpd="sng" w="9525">
            <a:solidFill>
              <a:schemeClr val="dk2"/>
            </a:solidFill>
            <a:prstDash val="solid"/>
            <a:round/>
            <a:headEnd len="med" w="med" type="none"/>
            <a:tailEnd len="med" w="med" type="triangle"/>
          </a:ln>
        </p:spPr>
      </p:cxnSp>
      <p:cxnSp>
        <p:nvCxnSpPr>
          <p:cNvPr id="2022" name="Google Shape;2022;g1a38b7796aa_0_340"/>
          <p:cNvCxnSpPr>
            <a:stCxn id="2020" idx="3"/>
            <a:endCxn id="2018" idx="2"/>
          </p:cNvCxnSpPr>
          <p:nvPr/>
        </p:nvCxnSpPr>
        <p:spPr>
          <a:xfrm>
            <a:off x="5194550" y="3375875"/>
            <a:ext cx="1253100" cy="1236600"/>
          </a:xfrm>
          <a:prstGeom prst="straightConnector1">
            <a:avLst/>
          </a:prstGeom>
          <a:noFill/>
          <a:ln cap="flat" cmpd="sng" w="9525">
            <a:solidFill>
              <a:schemeClr val="dk2"/>
            </a:solidFill>
            <a:prstDash val="solid"/>
            <a:round/>
            <a:headEnd len="med" w="med" type="none"/>
            <a:tailEnd len="med" w="med" type="triangle"/>
          </a:ln>
        </p:spPr>
      </p:cxnSp>
      <p:pic>
        <p:nvPicPr>
          <p:cNvPr id="2023" name="Google Shape;2023;g1a38b7796aa_0_340"/>
          <p:cNvPicPr preferRelativeResize="0"/>
          <p:nvPr/>
        </p:nvPicPr>
        <p:blipFill>
          <a:blip r:embed="rId4">
            <a:alphaModFix/>
          </a:blip>
          <a:stretch>
            <a:fillRect/>
          </a:stretch>
        </p:blipFill>
        <p:spPr>
          <a:xfrm>
            <a:off x="3473500" y="2321425"/>
            <a:ext cx="2018387" cy="201838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g1a38b7796aa_0_36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29" name="Google Shape;2029;g1a38b7796aa_0_36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30" name="Google Shape;2030;g1a38b7796aa_0_36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are </a:t>
            </a:r>
            <a:r>
              <a:rPr b="1" lang="en" sz="1700">
                <a:solidFill>
                  <a:srgbClr val="0000FF"/>
                </a:solidFill>
              </a:rPr>
              <a:t>pod condition  </a:t>
            </a:r>
            <a:r>
              <a:rPr b="1" lang="en" sz="1700">
                <a:solidFill>
                  <a:schemeClr val="dk1"/>
                </a:solidFill>
              </a:rPr>
              <a:t>in K8S ?</a:t>
            </a:r>
            <a:endParaRPr sz="1200"/>
          </a:p>
        </p:txBody>
      </p:sp>
      <p:sp>
        <p:nvSpPr>
          <p:cNvPr id="2031" name="Google Shape;2031;g1a38b7796aa_0_36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pod condition</a:t>
            </a:r>
            <a:r>
              <a:rPr b="1" lang="en">
                <a:solidFill>
                  <a:schemeClr val="dk1"/>
                </a:solidFill>
              </a:rPr>
              <a:t> in k8s</a:t>
            </a:r>
            <a:endParaRPr b="1" sz="5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g142824cfa6a_1_31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037" name="Google Shape;2037;g142824cfa6a_1_317"/>
          <p:cNvSpPr/>
          <p:nvPr/>
        </p:nvSpPr>
        <p:spPr>
          <a:xfrm>
            <a:off x="3461450" y="521450"/>
            <a:ext cx="2160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 Condition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038" name="Google Shape;2038;g142824cfa6a_1_31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39" name="Google Shape;2039;g142824cfa6a_1_31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0" name="Google Shape;2040;g142824cfa6a_1_317"/>
          <p:cNvPicPr preferRelativeResize="0"/>
          <p:nvPr/>
        </p:nvPicPr>
        <p:blipFill rotWithShape="1">
          <a:blip r:embed="rId4">
            <a:alphaModFix/>
          </a:blip>
          <a:srcRect b="0" l="0" r="0" t="0"/>
          <a:stretch/>
        </p:blipFill>
        <p:spPr>
          <a:xfrm>
            <a:off x="1028825" y="1822375"/>
            <a:ext cx="7469417" cy="3016324"/>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g1a38b7796aa_0_37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46" name="Google Shape;2046;g1a38b7796aa_0_37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47" name="Google Shape;2047;g1a38b7796aa_0_37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g1a38b7796aa_0_370"/>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g1a38b7796aa_0_370"/>
          <p:cNvSpPr/>
          <p:nvPr/>
        </p:nvSpPr>
        <p:spPr>
          <a:xfrm>
            <a:off x="485525" y="3168250"/>
            <a:ext cx="13395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PodScheduled</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050" name="Google Shape;2050;g1a38b7796aa_0_370"/>
          <p:cNvSpPr/>
          <p:nvPr/>
        </p:nvSpPr>
        <p:spPr>
          <a:xfrm>
            <a:off x="3638575" y="582850"/>
            <a:ext cx="2455500" cy="6288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Pod condition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2051" name="Google Shape;2051;g1a38b7796aa_0_370"/>
          <p:cNvSpPr/>
          <p:nvPr/>
        </p:nvSpPr>
        <p:spPr>
          <a:xfrm>
            <a:off x="5572400" y="1211650"/>
            <a:ext cx="18426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ContainersReady</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052" name="Google Shape;2052;g1a38b7796aa_0_370"/>
          <p:cNvSpPr/>
          <p:nvPr/>
        </p:nvSpPr>
        <p:spPr>
          <a:xfrm>
            <a:off x="6447650" y="4118975"/>
            <a:ext cx="13395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Initialized</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cxnSp>
        <p:nvCxnSpPr>
          <p:cNvPr id="2053" name="Google Shape;2053;g1a38b7796aa_0_370"/>
          <p:cNvCxnSpPr>
            <a:stCxn id="2054" idx="1"/>
            <a:endCxn id="2049" idx="4"/>
          </p:cNvCxnSpPr>
          <p:nvPr/>
        </p:nvCxnSpPr>
        <p:spPr>
          <a:xfrm flipH="1">
            <a:off x="1825025" y="3376150"/>
            <a:ext cx="2351100" cy="285600"/>
          </a:xfrm>
          <a:prstGeom prst="straightConnector1">
            <a:avLst/>
          </a:prstGeom>
          <a:noFill/>
          <a:ln cap="flat" cmpd="sng" w="9525">
            <a:solidFill>
              <a:schemeClr val="dk2"/>
            </a:solidFill>
            <a:prstDash val="solid"/>
            <a:round/>
            <a:headEnd len="med" w="med" type="none"/>
            <a:tailEnd len="med" w="med" type="triangle"/>
          </a:ln>
        </p:spPr>
      </p:cxnSp>
      <p:cxnSp>
        <p:nvCxnSpPr>
          <p:cNvPr id="2055" name="Google Shape;2055;g1a38b7796aa_0_370"/>
          <p:cNvCxnSpPr>
            <a:endCxn id="2051" idx="3"/>
          </p:cNvCxnSpPr>
          <p:nvPr/>
        </p:nvCxnSpPr>
        <p:spPr>
          <a:xfrm flipH="1" rot="10800000">
            <a:off x="4850600" y="2198650"/>
            <a:ext cx="1643100" cy="997800"/>
          </a:xfrm>
          <a:prstGeom prst="straightConnector1">
            <a:avLst/>
          </a:prstGeom>
          <a:noFill/>
          <a:ln cap="flat" cmpd="sng" w="9525">
            <a:solidFill>
              <a:schemeClr val="dk2"/>
            </a:solidFill>
            <a:prstDash val="solid"/>
            <a:round/>
            <a:headEnd len="med" w="med" type="none"/>
            <a:tailEnd len="med" w="med" type="triangle"/>
          </a:ln>
        </p:spPr>
      </p:cxnSp>
      <p:cxnSp>
        <p:nvCxnSpPr>
          <p:cNvPr id="2056" name="Google Shape;2056;g1a38b7796aa_0_370"/>
          <p:cNvCxnSpPr>
            <a:stCxn id="2054" idx="3"/>
            <a:endCxn id="2052" idx="2"/>
          </p:cNvCxnSpPr>
          <p:nvPr/>
        </p:nvCxnSpPr>
        <p:spPr>
          <a:xfrm>
            <a:off x="5194550" y="3375875"/>
            <a:ext cx="1253100" cy="1236600"/>
          </a:xfrm>
          <a:prstGeom prst="straightConnector1">
            <a:avLst/>
          </a:prstGeom>
          <a:noFill/>
          <a:ln cap="flat" cmpd="sng" w="9525">
            <a:solidFill>
              <a:schemeClr val="dk2"/>
            </a:solidFill>
            <a:prstDash val="solid"/>
            <a:round/>
            <a:headEnd len="med" w="med" type="none"/>
            <a:tailEnd len="med" w="med" type="triangle"/>
          </a:ln>
        </p:spPr>
      </p:cxnSp>
      <p:sp>
        <p:nvSpPr>
          <p:cNvPr id="2057" name="Google Shape;2057;g1a38b7796aa_0_370"/>
          <p:cNvSpPr/>
          <p:nvPr/>
        </p:nvSpPr>
        <p:spPr>
          <a:xfrm>
            <a:off x="3466588" y="4118975"/>
            <a:ext cx="13395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300">
                <a:solidFill>
                  <a:schemeClr val="dk1"/>
                </a:solidFill>
              </a:rPr>
              <a:t>Ready</a:t>
            </a:r>
            <a:endParaRPr b="1" i="1" sz="1100">
              <a:solidFill>
                <a:schemeClr val="dk1"/>
              </a:solidFill>
            </a:endParaRPr>
          </a:p>
        </p:txBody>
      </p:sp>
      <p:pic>
        <p:nvPicPr>
          <p:cNvPr id="2058" name="Google Shape;2058;g1a38b7796aa_0_370"/>
          <p:cNvPicPr preferRelativeResize="0"/>
          <p:nvPr/>
        </p:nvPicPr>
        <p:blipFill>
          <a:blip r:embed="rId4">
            <a:alphaModFix/>
          </a:blip>
          <a:stretch>
            <a:fillRect/>
          </a:stretch>
        </p:blipFill>
        <p:spPr>
          <a:xfrm>
            <a:off x="4176213" y="2571750"/>
            <a:ext cx="1018260" cy="987000"/>
          </a:xfrm>
          <a:prstGeom prst="rect">
            <a:avLst/>
          </a:prstGeom>
          <a:noFill/>
          <a:ln>
            <a:noFill/>
          </a:ln>
        </p:spPr>
      </p:pic>
      <p:cxnSp>
        <p:nvCxnSpPr>
          <p:cNvPr id="2059" name="Google Shape;2059;g1a38b7796aa_0_370"/>
          <p:cNvCxnSpPr>
            <a:stCxn id="2058" idx="2"/>
          </p:cNvCxnSpPr>
          <p:nvPr/>
        </p:nvCxnSpPr>
        <p:spPr>
          <a:xfrm flipH="1">
            <a:off x="4360742" y="3558749"/>
            <a:ext cx="324600" cy="656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g1a38b7796aa_0_41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65" name="Google Shape;2065;g1a38b7796aa_0_4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66" name="Google Shape;2066;g1a38b7796aa_0_419"/>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to manage </a:t>
            </a:r>
            <a:r>
              <a:rPr b="1" lang="en" sz="1700">
                <a:solidFill>
                  <a:srgbClr val="0000FF"/>
                </a:solidFill>
              </a:rPr>
              <a:t>Permission </a:t>
            </a:r>
            <a:r>
              <a:rPr b="1" lang="en" sz="1700">
                <a:solidFill>
                  <a:srgbClr val="0000FF"/>
                </a:solidFill>
              </a:rPr>
              <a:t> </a:t>
            </a:r>
            <a:r>
              <a:rPr b="1" lang="en" sz="1700">
                <a:solidFill>
                  <a:schemeClr val="dk1"/>
                </a:solidFill>
              </a:rPr>
              <a:t>in K8S ?</a:t>
            </a:r>
            <a:endParaRPr sz="1200"/>
          </a:p>
        </p:txBody>
      </p:sp>
      <p:sp>
        <p:nvSpPr>
          <p:cNvPr id="2067" name="Google Shape;2067;g1a38b7796aa_0_419"/>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Permission</a:t>
            </a:r>
            <a:endParaRPr b="1"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9a1f72d980_0_375"/>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the etcd  </a:t>
            </a:r>
            <a:endParaRPr sz="3180"/>
          </a:p>
        </p:txBody>
      </p:sp>
      <p:pic>
        <p:nvPicPr>
          <p:cNvPr id="283" name="Google Shape;283;g19a1f72d980_0_375"/>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284" name="Google Shape;284;g19a1f72d980_0_375"/>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etcd</a:t>
            </a:r>
            <a:r>
              <a:rPr lang="en" sz="1100">
                <a:solidFill>
                  <a:schemeClr val="dk1"/>
                </a:solidFill>
              </a:rPr>
              <a:t> is </a:t>
            </a:r>
            <a:r>
              <a:rPr i="1" lang="en" sz="1100">
                <a:solidFill>
                  <a:schemeClr val="dk1"/>
                </a:solidFill>
              </a:rPr>
              <a:t>where Kubernetes stores all of the information about a cluster's state</a:t>
            </a:r>
            <a:r>
              <a:rPr lang="en" sz="1100">
                <a:solidFill>
                  <a:schemeClr val="dk1"/>
                </a:solidFill>
              </a:rPr>
              <a:t>; in fact, it's the only stateful part of the entire Kubernetes control plane.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the etcd crash ?</a:t>
            </a:r>
            <a:endParaRPr b="1" sz="1100">
              <a:solidFill>
                <a:schemeClr val="dk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g1a38b7796aa_0_45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73" name="Google Shape;2073;g1a38b7796aa_0_45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74" name="Google Shape;2074;g1a38b7796aa_0_45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create </a:t>
            </a:r>
            <a:r>
              <a:rPr b="1" lang="en" sz="1700">
                <a:solidFill>
                  <a:srgbClr val="0000FF"/>
                </a:solidFill>
              </a:rPr>
              <a:t>rules  </a:t>
            </a:r>
            <a:r>
              <a:rPr b="1" lang="en" sz="1700">
                <a:solidFill>
                  <a:schemeClr val="dk1"/>
                </a:solidFill>
              </a:rPr>
              <a:t>in K8S ?</a:t>
            </a:r>
            <a:endParaRPr sz="1200"/>
          </a:p>
        </p:txBody>
      </p:sp>
      <p:sp>
        <p:nvSpPr>
          <p:cNvPr id="2075" name="Google Shape;2075;g1a38b7796aa_0_45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roles</a:t>
            </a:r>
            <a:endParaRPr b="1" sz="5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g14388294d86_0_16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081" name="Google Shape;2081;g14388294d86_0_164"/>
          <p:cNvSpPr/>
          <p:nvPr/>
        </p:nvSpPr>
        <p:spPr>
          <a:xfrm>
            <a:off x="3514575" y="521450"/>
            <a:ext cx="1203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Role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082" name="Google Shape;2082;g14388294d86_0_16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83" name="Google Shape;2083;g14388294d86_0_16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g14388294d86_0_164"/>
          <p:cNvSpPr txBox="1"/>
          <p:nvPr/>
        </p:nvSpPr>
        <p:spPr>
          <a:xfrm>
            <a:off x="1669075" y="14476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role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5" name="Google Shape;2085;g14388294d86_0_164"/>
          <p:cNvPicPr preferRelativeResize="0"/>
          <p:nvPr/>
        </p:nvPicPr>
        <p:blipFill rotWithShape="1">
          <a:blip r:embed="rId4">
            <a:alphaModFix/>
          </a:blip>
          <a:srcRect b="0" l="0" r="0" t="0"/>
          <a:stretch/>
        </p:blipFill>
        <p:spPr>
          <a:xfrm>
            <a:off x="3720300" y="2931500"/>
            <a:ext cx="4638251" cy="2070375"/>
          </a:xfrm>
          <a:prstGeom prst="rect">
            <a:avLst/>
          </a:prstGeom>
          <a:noFill/>
          <a:ln>
            <a:noFill/>
          </a:ln>
        </p:spPr>
      </p:pic>
      <p:sp>
        <p:nvSpPr>
          <p:cNvPr id="2086" name="Google Shape;2086;g14388294d86_0_164"/>
          <p:cNvSpPr txBox="1"/>
          <p:nvPr/>
        </p:nvSpPr>
        <p:spPr>
          <a:xfrm>
            <a:off x="2620450" y="1938775"/>
            <a:ext cx="2496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ClusterRoles and Roles </a:t>
            </a:r>
            <a:r>
              <a:rPr b="1" i="0" lang="en" sz="1100" u="none" cap="none" strike="noStrike">
                <a:solidFill>
                  <a:schemeClr val="dk1"/>
                </a:solidFill>
                <a:latin typeface="Arial"/>
                <a:ea typeface="Arial"/>
                <a:cs typeface="Arial"/>
                <a:sym typeface="Arial"/>
              </a:rPr>
              <a:t>define the actions a user can perform within a namespace</a:t>
            </a:r>
            <a:endParaRPr b="0" i="0" sz="1400" u="none" cap="none" strike="noStrike">
              <a:solidFill>
                <a:srgbClr val="000000"/>
              </a:solidFill>
              <a:latin typeface="Arial"/>
              <a:ea typeface="Arial"/>
              <a:cs typeface="Arial"/>
              <a:sym typeface="Arial"/>
            </a:endParaRPr>
          </a:p>
        </p:txBody>
      </p:sp>
      <p:sp>
        <p:nvSpPr>
          <p:cNvPr id="2087" name="Google Shape;2087;g14388294d86_0_164"/>
          <p:cNvSpPr txBox="1"/>
          <p:nvPr/>
        </p:nvSpPr>
        <p:spPr>
          <a:xfrm>
            <a:off x="283300" y="2496500"/>
            <a:ext cx="2222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Role always sets permissions within a particular namespace; when you create a Role, you have to specify the namespace it belongs in.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g1a38b7796aa_0_44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93" name="Google Shape;2093;g1a38b7796aa_0_44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094" name="Google Shape;2094;g1a38b7796aa_0_44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g1a38b7796aa_0_444"/>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1a38b7796aa_0_444"/>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A</a:t>
            </a:r>
            <a:r>
              <a:rPr b="1" lang="en">
                <a:solidFill>
                  <a:schemeClr val="dk1"/>
                </a:solidFill>
              </a:rPr>
              <a:t> Role</a:t>
            </a:r>
            <a:r>
              <a:rPr lang="en">
                <a:solidFill>
                  <a:schemeClr val="dk1"/>
                </a:solidFill>
              </a:rPr>
              <a:t> always sets permissions within a particular namespace</a:t>
            </a:r>
            <a:endParaRPr i="1" sz="1100">
              <a:solidFill>
                <a:schemeClr val="dk1"/>
              </a:solidFill>
            </a:endParaRPr>
          </a:p>
        </p:txBody>
      </p:sp>
      <p:sp>
        <p:nvSpPr>
          <p:cNvPr id="2097" name="Google Shape;2097;g1a38b7796aa_0_444"/>
          <p:cNvSpPr/>
          <p:nvPr/>
        </p:nvSpPr>
        <p:spPr>
          <a:xfrm>
            <a:off x="2585025" y="521450"/>
            <a:ext cx="1021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Role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g1a38b7796aa_0_46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03" name="Google Shape;2103;g1a38b7796aa_0_46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04" name="Google Shape;2104;g1a38b7796aa_0_460"/>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700">
                <a:solidFill>
                  <a:schemeClr val="dk1"/>
                </a:solidFill>
              </a:rPr>
              <a:t>How do we grant role </a:t>
            </a:r>
            <a:r>
              <a:rPr b="1" lang="en" sz="1700">
                <a:solidFill>
                  <a:srgbClr val="0000FF"/>
                </a:solidFill>
              </a:rPr>
              <a:t> on a user or group of users   </a:t>
            </a:r>
            <a:r>
              <a:rPr b="1" lang="en" sz="1700">
                <a:solidFill>
                  <a:schemeClr val="dk1"/>
                </a:solidFill>
              </a:rPr>
              <a:t>in K8S ?</a:t>
            </a:r>
            <a:endParaRPr sz="1200"/>
          </a:p>
        </p:txBody>
      </p:sp>
      <p:sp>
        <p:nvSpPr>
          <p:cNvPr id="2105" name="Google Shape;2105;g1a38b7796aa_0_460"/>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rolebinding</a:t>
            </a:r>
            <a:endParaRPr b="1" sz="500"/>
          </a:p>
          <a:p>
            <a:pPr indent="0" lvl="0" marL="0" rtl="0" algn="l">
              <a:spcBef>
                <a:spcPts val="0"/>
              </a:spcBef>
              <a:spcAft>
                <a:spcPts val="0"/>
              </a:spcAft>
              <a:buNone/>
            </a:pPr>
            <a:r>
              <a:t/>
            </a:r>
            <a:endParaRPr b="1" sz="5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g142824cfa6a_1_3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11" name="Google Shape;2111;g142824cfa6a_1_333"/>
          <p:cNvSpPr/>
          <p:nvPr/>
        </p:nvSpPr>
        <p:spPr>
          <a:xfrm>
            <a:off x="2895375" y="521450"/>
            <a:ext cx="1779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RoleBinding</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112" name="Google Shape;2112;g142824cfa6a_1_3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13" name="Google Shape;2113;g142824cfa6a_1_33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g142824cfa6a_1_333"/>
          <p:cNvSpPr txBox="1"/>
          <p:nvPr/>
        </p:nvSpPr>
        <p:spPr>
          <a:xfrm>
            <a:off x="1669075" y="14476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rb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g142824cfa6a_1_333"/>
          <p:cNvSpPr txBox="1"/>
          <p:nvPr/>
        </p:nvSpPr>
        <p:spPr>
          <a:xfrm>
            <a:off x="44275" y="1929925"/>
            <a:ext cx="3054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rolebinding</a:t>
            </a:r>
            <a:r>
              <a:rPr b="0" i="0" lang="en" sz="1100" u="none" cap="none" strike="noStrike">
                <a:solidFill>
                  <a:schemeClr val="dk1"/>
                </a:solidFill>
                <a:latin typeface="Arial"/>
                <a:ea typeface="Arial"/>
                <a:cs typeface="Arial"/>
                <a:sym typeface="Arial"/>
              </a:rPr>
              <a:t> grants the permissions defined in a role to a user or set of users</a:t>
            </a:r>
            <a:endParaRPr b="0" i="0" sz="1400" u="none" cap="none" strike="noStrike">
              <a:solidFill>
                <a:srgbClr val="000000"/>
              </a:solidFill>
              <a:latin typeface="Arial"/>
              <a:ea typeface="Arial"/>
              <a:cs typeface="Arial"/>
              <a:sym typeface="Arial"/>
            </a:endParaRPr>
          </a:p>
        </p:txBody>
      </p:sp>
      <p:sp>
        <p:nvSpPr>
          <p:cNvPr id="2116" name="Google Shape;2116;g142824cfa6a_1_333"/>
          <p:cNvSpPr txBox="1"/>
          <p:nvPr/>
        </p:nvSpPr>
        <p:spPr>
          <a:xfrm>
            <a:off x="4028050" y="1726300"/>
            <a:ext cx="3461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RoleBinding</a:t>
            </a:r>
            <a:r>
              <a:rPr b="0" i="0" lang="en" sz="1100" u="none" cap="none" strike="noStrike">
                <a:solidFill>
                  <a:schemeClr val="dk1"/>
                </a:solidFill>
                <a:latin typeface="Arial"/>
                <a:ea typeface="Arial"/>
                <a:cs typeface="Arial"/>
                <a:sym typeface="Arial"/>
              </a:rPr>
              <a:t> grants the permissions defined in a Role to a User, Service Account or Group.</a:t>
            </a:r>
            <a:endParaRPr b="0" i="0" sz="1400" u="none" cap="none" strike="noStrike">
              <a:solidFill>
                <a:srgbClr val="000000"/>
              </a:solidFill>
              <a:latin typeface="Arial"/>
              <a:ea typeface="Arial"/>
              <a:cs typeface="Arial"/>
              <a:sym typeface="Arial"/>
            </a:endParaRPr>
          </a:p>
        </p:txBody>
      </p:sp>
      <p:pic>
        <p:nvPicPr>
          <p:cNvPr id="2117" name="Google Shape;2117;g142824cfa6a_1_333"/>
          <p:cNvPicPr preferRelativeResize="0"/>
          <p:nvPr/>
        </p:nvPicPr>
        <p:blipFill rotWithShape="1">
          <a:blip r:embed="rId4">
            <a:alphaModFix/>
          </a:blip>
          <a:srcRect b="0" l="0" r="0" t="0"/>
          <a:stretch/>
        </p:blipFill>
        <p:spPr>
          <a:xfrm>
            <a:off x="2750602" y="2712925"/>
            <a:ext cx="3203024" cy="19545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g1a38b7796aa_0_46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23" name="Google Shape;2123;g1a38b7796aa_0_46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24" name="Google Shape;2124;g1a38b7796aa_0_46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g1a38b7796aa_0_467"/>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1a38b7796aa_0_467"/>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 </a:t>
            </a:r>
            <a:r>
              <a:rPr b="1" i="1" lang="en" sz="1100">
                <a:solidFill>
                  <a:schemeClr val="dk1"/>
                </a:solidFill>
              </a:rPr>
              <a:t>rolebinding</a:t>
            </a:r>
            <a:r>
              <a:rPr b="1" lang="en" sz="1100">
                <a:solidFill>
                  <a:schemeClr val="dk1"/>
                </a:solidFill>
              </a:rPr>
              <a:t> </a:t>
            </a:r>
            <a:r>
              <a:rPr lang="en" sz="1100">
                <a:solidFill>
                  <a:schemeClr val="dk1"/>
                </a:solidFill>
              </a:rPr>
              <a:t>grants the permissions defined in a role to a user or set of users</a:t>
            </a:r>
            <a:endParaRPr i="1" sz="1100">
              <a:solidFill>
                <a:schemeClr val="dk1"/>
              </a:solidFill>
            </a:endParaRPr>
          </a:p>
        </p:txBody>
      </p:sp>
      <p:sp>
        <p:nvSpPr>
          <p:cNvPr id="2127" name="Google Shape;2127;g1a38b7796aa_0_467"/>
          <p:cNvSpPr/>
          <p:nvPr/>
        </p:nvSpPr>
        <p:spPr>
          <a:xfrm>
            <a:off x="2585025" y="521450"/>
            <a:ext cx="1021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Role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g1a38b7796aa_0_47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33" name="Google Shape;2133;g1a38b7796aa_0_47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34" name="Google Shape;2134;g1a38b7796aa_0_476"/>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grant role </a:t>
            </a:r>
            <a:r>
              <a:rPr b="1" lang="en" sz="1700">
                <a:solidFill>
                  <a:srgbClr val="0000FF"/>
                </a:solidFill>
              </a:rPr>
              <a:t> on a user or group of users   </a:t>
            </a:r>
            <a:r>
              <a:rPr b="1" lang="en" sz="1700">
                <a:solidFill>
                  <a:schemeClr val="dk1"/>
                </a:solidFill>
              </a:rPr>
              <a:t>in K8S ?</a:t>
            </a:r>
            <a:endParaRPr sz="1200"/>
          </a:p>
        </p:txBody>
      </p:sp>
      <p:sp>
        <p:nvSpPr>
          <p:cNvPr id="2135" name="Google Shape;2135;g1a38b7796aa_0_476"/>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Clusterrole</a:t>
            </a:r>
            <a:endParaRPr b="1" sz="500"/>
          </a:p>
          <a:p>
            <a:pPr indent="0" lvl="0" marL="0" rtl="0" algn="l">
              <a:spcBef>
                <a:spcPts val="0"/>
              </a:spcBef>
              <a:spcAft>
                <a:spcPts val="0"/>
              </a:spcAft>
              <a:buNone/>
            </a:pPr>
            <a:r>
              <a:t/>
            </a:r>
            <a:endParaRPr b="1" sz="5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g142824cfa6a_1_32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41" name="Google Shape;2141;g142824cfa6a_1_325"/>
          <p:cNvSpPr/>
          <p:nvPr/>
        </p:nvSpPr>
        <p:spPr>
          <a:xfrm>
            <a:off x="3098500" y="521450"/>
            <a:ext cx="1726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ClusterRole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142" name="Google Shape;2142;g142824cfa6a_1_3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43" name="Google Shape;2143;g142824cfa6a_1_32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g142824cfa6a_1_325"/>
          <p:cNvSpPr txBox="1"/>
          <p:nvPr/>
        </p:nvSpPr>
        <p:spPr>
          <a:xfrm>
            <a:off x="1669075" y="14476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cr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142824cfa6a_1_325"/>
          <p:cNvSpPr txBox="1"/>
          <p:nvPr/>
        </p:nvSpPr>
        <p:spPr>
          <a:xfrm>
            <a:off x="230175" y="1867950"/>
            <a:ext cx="19212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ClusterRole, by contrast, is a non-namespaced resource. The resources have different names (Role and ClusterRole) because a Kubernetes object always has to be either namespaced or not namespaced; it can't be both.</a:t>
            </a:r>
            <a:endParaRPr b="0" i="0" sz="1200" u="none" cap="none" strike="noStrike">
              <a:solidFill>
                <a:srgbClr val="000000"/>
              </a:solidFill>
              <a:latin typeface="Arial"/>
              <a:ea typeface="Arial"/>
              <a:cs typeface="Arial"/>
              <a:sym typeface="Arial"/>
            </a:endParaRPr>
          </a:p>
        </p:txBody>
      </p:sp>
      <p:sp>
        <p:nvSpPr>
          <p:cNvPr id="2146" name="Google Shape;2146;g142824cfa6a_1_325"/>
          <p:cNvSpPr txBox="1"/>
          <p:nvPr/>
        </p:nvSpPr>
        <p:spPr>
          <a:xfrm>
            <a:off x="2921425" y="2027300"/>
            <a:ext cx="2691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ClusterRoles and Roles </a:t>
            </a:r>
            <a:r>
              <a:rPr b="1" i="0" lang="en" sz="1100" u="none" cap="none" strike="noStrike">
                <a:solidFill>
                  <a:schemeClr val="dk1"/>
                </a:solidFill>
                <a:latin typeface="Arial"/>
                <a:ea typeface="Arial"/>
                <a:cs typeface="Arial"/>
                <a:sym typeface="Arial"/>
              </a:rPr>
              <a:t>define the actions a user can perform within a cluster </a:t>
            </a:r>
            <a:endParaRPr b="0" i="0" sz="1400" u="none" cap="none" strike="noStrike">
              <a:solidFill>
                <a:srgbClr val="000000"/>
              </a:solidFill>
              <a:latin typeface="Arial"/>
              <a:ea typeface="Arial"/>
              <a:cs typeface="Arial"/>
              <a:sym typeface="Arial"/>
            </a:endParaRPr>
          </a:p>
        </p:txBody>
      </p:sp>
      <p:sp>
        <p:nvSpPr>
          <p:cNvPr id="2147" name="Google Shape;2147;g142824cfa6a_1_325"/>
          <p:cNvSpPr txBox="1"/>
          <p:nvPr/>
        </p:nvSpPr>
        <p:spPr>
          <a:xfrm>
            <a:off x="2859475" y="2930300"/>
            <a:ext cx="3098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ClusterRole </a:t>
            </a:r>
            <a:r>
              <a:rPr b="1" i="0" lang="en" sz="1100" u="none" cap="none" strike="noStrike">
                <a:solidFill>
                  <a:schemeClr val="dk1"/>
                </a:solidFill>
                <a:latin typeface="Arial"/>
                <a:ea typeface="Arial"/>
                <a:cs typeface="Arial"/>
                <a:sym typeface="Arial"/>
              </a:rPr>
              <a:t>can be used to grant the same permissions as a Role</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148" name="Google Shape;2148;g142824cfa6a_1_325"/>
          <p:cNvSpPr txBox="1"/>
          <p:nvPr/>
        </p:nvSpPr>
        <p:spPr>
          <a:xfrm>
            <a:off x="6692750" y="1584650"/>
            <a:ext cx="2292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cluster role for Kubernetes defines user permissions required to perform operations on a Kubernetes cluster.</a:t>
            </a:r>
            <a:endParaRPr b="0" i="0" sz="1400" u="none" cap="none" strike="noStrike">
              <a:solidFill>
                <a:srgbClr val="000000"/>
              </a:solidFill>
              <a:latin typeface="Arial"/>
              <a:ea typeface="Arial"/>
              <a:cs typeface="Arial"/>
              <a:sym typeface="Arial"/>
            </a:endParaRPr>
          </a:p>
        </p:txBody>
      </p:sp>
      <p:sp>
        <p:nvSpPr>
          <p:cNvPr id="2149" name="Google Shape;2149;g142824cfa6a_1_325"/>
          <p:cNvSpPr txBox="1"/>
          <p:nvPr/>
        </p:nvSpPr>
        <p:spPr>
          <a:xfrm>
            <a:off x="6542250" y="3071925"/>
            <a:ext cx="223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g1a38b7796aa_0_48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55" name="Google Shape;2155;g1a38b7796aa_0_48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56" name="Google Shape;2156;g1a38b7796aa_0_48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g1a38b7796aa_0_483"/>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g1a38b7796aa_0_483"/>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A </a:t>
            </a:r>
            <a:r>
              <a:rPr b="1" lang="en">
                <a:solidFill>
                  <a:schemeClr val="dk1"/>
                </a:solidFill>
              </a:rPr>
              <a:t>cluster role </a:t>
            </a:r>
            <a:r>
              <a:rPr lang="en">
                <a:solidFill>
                  <a:schemeClr val="dk1"/>
                </a:solidFill>
              </a:rPr>
              <a:t>for Kubernetes defines user permissions required to perform operations on a Kubernetes cluster.</a:t>
            </a:r>
            <a:endParaRPr i="1" sz="1100">
              <a:solidFill>
                <a:schemeClr val="dk1"/>
              </a:solidFill>
            </a:endParaRPr>
          </a:p>
        </p:txBody>
      </p:sp>
      <p:sp>
        <p:nvSpPr>
          <p:cNvPr id="2159" name="Google Shape;2159;g1a38b7796aa_0_483"/>
          <p:cNvSpPr/>
          <p:nvPr/>
        </p:nvSpPr>
        <p:spPr>
          <a:xfrm>
            <a:off x="2585025" y="521450"/>
            <a:ext cx="2072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cluster</a:t>
            </a:r>
            <a:r>
              <a:rPr b="1" lang="en" sz="1900">
                <a:solidFill>
                  <a:schemeClr val="dk1"/>
                </a:solidFill>
              </a:rPr>
              <a:t>Role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g1a38b7796aa_0_49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65" name="Google Shape;2165;g1a38b7796aa_0_49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66" name="Google Shape;2166;g1a38b7796aa_0_492"/>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500">
                <a:solidFill>
                  <a:srgbClr val="0000FF"/>
                </a:solidFill>
              </a:rPr>
              <a:t>grant permissions</a:t>
            </a:r>
            <a:r>
              <a:rPr b="1" lang="en" sz="1500">
                <a:solidFill>
                  <a:schemeClr val="dk1"/>
                </a:solidFill>
              </a:rPr>
              <a:t> across a whole </a:t>
            </a:r>
            <a:r>
              <a:rPr b="1" lang="en" sz="1500">
                <a:solidFill>
                  <a:srgbClr val="0000FF"/>
                </a:solidFill>
              </a:rPr>
              <a:t>cluster</a:t>
            </a:r>
            <a:r>
              <a:rPr b="1" lang="en" sz="1700">
                <a:solidFill>
                  <a:srgbClr val="0000FF"/>
                </a:solidFill>
              </a:rPr>
              <a:t>   </a:t>
            </a:r>
            <a:r>
              <a:rPr b="1" lang="en" sz="1700">
                <a:solidFill>
                  <a:schemeClr val="dk1"/>
                </a:solidFill>
              </a:rPr>
              <a:t>in K8S ?</a:t>
            </a:r>
            <a:endParaRPr sz="1200"/>
          </a:p>
        </p:txBody>
      </p:sp>
      <p:sp>
        <p:nvSpPr>
          <p:cNvPr id="2167" name="Google Shape;2167;g1a38b7796aa_0_492"/>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ClusterroleBinding</a:t>
            </a:r>
            <a:endParaRPr b="1" sz="500"/>
          </a:p>
          <a:p>
            <a:pPr indent="0" lvl="0" marL="0" rtl="0" algn="l">
              <a:spcBef>
                <a:spcPts val="0"/>
              </a:spcBef>
              <a:spcAft>
                <a:spcPts val="0"/>
              </a:spcAft>
              <a:buNone/>
            </a:pPr>
            <a:r>
              <a:t/>
            </a:r>
            <a:endParaRPr b="1" sz="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9a1f72d980_0_383"/>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the Api-server  </a:t>
            </a:r>
            <a:endParaRPr sz="3180"/>
          </a:p>
        </p:txBody>
      </p:sp>
      <p:pic>
        <p:nvPicPr>
          <p:cNvPr id="290" name="Google Shape;290;g19a1f72d980_0_383"/>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291" name="Google Shape;291;g19a1f72d980_0_383"/>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The API (application programming interface) server </a:t>
            </a:r>
            <a:r>
              <a:rPr b="1" lang="en" sz="1100">
                <a:solidFill>
                  <a:schemeClr val="dk1"/>
                </a:solidFill>
              </a:rPr>
              <a:t>determines if a request is valid and then processes it</a:t>
            </a:r>
            <a:r>
              <a:rPr lang="en" sz="1100">
                <a:solidFill>
                  <a:schemeClr val="dk1"/>
                </a:solidFill>
              </a:rPr>
              <a:t>. In essence, the API is the interface used to manage, create, and configure Kubernetes clusters. It's how the users, external components, and parts of your cluster all communicate with each other.</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the api-server crash ?</a:t>
            </a:r>
            <a:endParaRPr b="1" sz="1100">
              <a:solidFill>
                <a:schemeClr val="dk1"/>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g142824cfa6a_1_34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73" name="Google Shape;2173;g142824cfa6a_1_341"/>
          <p:cNvSpPr/>
          <p:nvPr/>
        </p:nvSpPr>
        <p:spPr>
          <a:xfrm>
            <a:off x="3558850" y="521450"/>
            <a:ext cx="2549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ClusterRoleBinding</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174" name="Google Shape;2174;g142824cfa6a_1_34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75" name="Google Shape;2175;g142824cfa6a_1_34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g142824cfa6a_1_341"/>
          <p:cNvSpPr txBox="1"/>
          <p:nvPr/>
        </p:nvSpPr>
        <p:spPr>
          <a:xfrm>
            <a:off x="1669075" y="1447675"/>
            <a:ext cx="4743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kubectl get crb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g142824cfa6a_1_341"/>
          <p:cNvSpPr txBox="1"/>
          <p:nvPr/>
        </p:nvSpPr>
        <p:spPr>
          <a:xfrm>
            <a:off x="486900" y="1921075"/>
            <a:ext cx="16290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To grant permissions across a whole cluster, you can use a </a:t>
            </a:r>
            <a:r>
              <a:rPr b="0" i="1" lang="en" sz="1100" u="none" cap="none" strike="noStrike">
                <a:solidFill>
                  <a:schemeClr val="dk1"/>
                </a:solidFill>
                <a:latin typeface="Arial"/>
                <a:ea typeface="Arial"/>
                <a:cs typeface="Arial"/>
                <a:sym typeface="Arial"/>
              </a:rPr>
              <a:t>ClusterRoleBinding</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178" name="Google Shape;2178;g142824cfa6a_1_341"/>
          <p:cNvPicPr preferRelativeResize="0"/>
          <p:nvPr/>
        </p:nvPicPr>
        <p:blipFill rotWithShape="1">
          <a:blip r:embed="rId4">
            <a:alphaModFix/>
          </a:blip>
          <a:srcRect b="0" l="0" r="0" t="0"/>
          <a:stretch/>
        </p:blipFill>
        <p:spPr>
          <a:xfrm>
            <a:off x="5632400" y="1994350"/>
            <a:ext cx="3029662" cy="2775425"/>
          </a:xfrm>
          <a:prstGeom prst="rect">
            <a:avLst/>
          </a:prstGeom>
          <a:noFill/>
          <a:ln>
            <a:noFill/>
          </a:ln>
        </p:spPr>
      </p:pic>
      <p:sp>
        <p:nvSpPr>
          <p:cNvPr id="2179" name="Google Shape;2179;g142824cfa6a_1_341"/>
          <p:cNvSpPr txBox="1"/>
          <p:nvPr/>
        </p:nvSpPr>
        <p:spPr>
          <a:xfrm>
            <a:off x="575425" y="2930300"/>
            <a:ext cx="2186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ClusterRoleBinding </a:t>
            </a:r>
            <a:r>
              <a:rPr b="1" i="0" lang="en" sz="1100" u="none" cap="none" strike="noStrike">
                <a:solidFill>
                  <a:schemeClr val="dk1"/>
                </a:solidFill>
                <a:latin typeface="Arial"/>
                <a:ea typeface="Arial"/>
                <a:cs typeface="Arial"/>
                <a:sym typeface="Arial"/>
              </a:rPr>
              <a:t>grants that access cluster-wide</a:t>
            </a:r>
            <a:r>
              <a:rPr b="0" i="0" lang="en" sz="11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g1a38b7796aa_0_49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185" name="Google Shape;2185;g1a38b7796aa_0_49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86" name="Google Shape;2186;g1a38b7796aa_0_49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g1a38b7796aa_0_499"/>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g1a38b7796aa_0_499"/>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To grant permissions across a whole cluster, you can use a </a:t>
            </a:r>
            <a:endParaRPr i="1" sz="1100">
              <a:solidFill>
                <a:schemeClr val="dk1"/>
              </a:solidFill>
            </a:endParaRPr>
          </a:p>
        </p:txBody>
      </p:sp>
      <p:sp>
        <p:nvSpPr>
          <p:cNvPr id="2189" name="Google Shape;2189;g1a38b7796aa_0_499"/>
          <p:cNvSpPr/>
          <p:nvPr/>
        </p:nvSpPr>
        <p:spPr>
          <a:xfrm>
            <a:off x="2585025" y="521450"/>
            <a:ext cx="2979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clusterRoleBinding</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g14388294d86_0_26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195" name="Google Shape;2195;g14388294d86_0_267"/>
          <p:cNvSpPr/>
          <p:nvPr/>
        </p:nvSpPr>
        <p:spPr>
          <a:xfrm>
            <a:off x="3372925" y="521450"/>
            <a:ext cx="1761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Permission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196" name="Google Shape;2196;g14388294d86_0_26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197" name="Google Shape;2197;g14388294d86_0_26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98" name="Google Shape;2198;g14388294d86_0_267"/>
          <p:cNvPicPr preferRelativeResize="0"/>
          <p:nvPr/>
        </p:nvPicPr>
        <p:blipFill rotWithShape="1">
          <a:blip r:embed="rId4">
            <a:alphaModFix/>
          </a:blip>
          <a:srcRect b="0" l="0" r="0" t="0"/>
          <a:stretch/>
        </p:blipFill>
        <p:spPr>
          <a:xfrm>
            <a:off x="152400" y="1974775"/>
            <a:ext cx="8839204" cy="265074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g1a38b7796aa_0_50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04" name="Google Shape;2204;g1a38b7796aa_0_508"/>
          <p:cNvSpPr/>
          <p:nvPr/>
        </p:nvSpPr>
        <p:spPr>
          <a:xfrm>
            <a:off x="3372925" y="521450"/>
            <a:ext cx="1761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Permission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05" name="Google Shape;2205;g1a38b7796aa_0_50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206" name="Google Shape;2206;g1a38b7796aa_0_508"/>
          <p:cNvPicPr preferRelativeResize="0"/>
          <p:nvPr/>
        </p:nvPicPr>
        <p:blipFill>
          <a:blip r:embed="rId4">
            <a:alphaModFix/>
          </a:blip>
          <a:stretch>
            <a:fillRect/>
          </a:stretch>
        </p:blipFill>
        <p:spPr>
          <a:xfrm>
            <a:off x="152400" y="1477250"/>
            <a:ext cx="8717926" cy="37244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g1a38b7796aa_0_51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12" name="Google Shape;2212;g1a38b7796aa_0_517"/>
          <p:cNvSpPr/>
          <p:nvPr/>
        </p:nvSpPr>
        <p:spPr>
          <a:xfrm>
            <a:off x="3372925" y="521450"/>
            <a:ext cx="1761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Permission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13" name="Google Shape;2213;g1a38b7796aa_0_51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214" name="Google Shape;2214;g1a38b7796aa_0_517"/>
          <p:cNvPicPr preferRelativeResize="0"/>
          <p:nvPr/>
        </p:nvPicPr>
        <p:blipFill>
          <a:blip r:embed="rId4">
            <a:alphaModFix/>
          </a:blip>
          <a:stretch>
            <a:fillRect/>
          </a:stretch>
        </p:blipFill>
        <p:spPr>
          <a:xfrm>
            <a:off x="152400" y="1477250"/>
            <a:ext cx="6278576" cy="35138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g1a38b7796aa_0_52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20" name="Google Shape;2220;g1a38b7796aa_0_525"/>
          <p:cNvSpPr/>
          <p:nvPr/>
        </p:nvSpPr>
        <p:spPr>
          <a:xfrm>
            <a:off x="3372925" y="521450"/>
            <a:ext cx="1761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Permission</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21" name="Google Shape;2221;g1a38b7796aa_0_5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2222" name="Google Shape;2222;g1a38b7796aa_0_525"/>
          <p:cNvPicPr preferRelativeResize="0"/>
          <p:nvPr/>
        </p:nvPicPr>
        <p:blipFill>
          <a:blip r:embed="rId4">
            <a:alphaModFix/>
          </a:blip>
          <a:stretch>
            <a:fillRect/>
          </a:stretch>
        </p:blipFill>
        <p:spPr>
          <a:xfrm>
            <a:off x="152400" y="1477250"/>
            <a:ext cx="5085837" cy="351385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g1a38b7796aa_0_42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28" name="Google Shape;2228;g1a38b7796aa_0_42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29" name="Google Shape;2229;g1a38b7796aa_0_42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g1a38b7796aa_0_426"/>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g1a38b7796aa_0_426"/>
          <p:cNvSpPr/>
          <p:nvPr/>
        </p:nvSpPr>
        <p:spPr>
          <a:xfrm>
            <a:off x="1769400" y="1978450"/>
            <a:ext cx="13395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RoleBinding</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232" name="Google Shape;2232;g1a38b7796aa_0_426"/>
          <p:cNvSpPr/>
          <p:nvPr/>
        </p:nvSpPr>
        <p:spPr>
          <a:xfrm>
            <a:off x="3638575" y="582850"/>
            <a:ext cx="2455500" cy="6288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Permission </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2233" name="Google Shape;2233;g1a38b7796aa_0_426"/>
          <p:cNvSpPr/>
          <p:nvPr/>
        </p:nvSpPr>
        <p:spPr>
          <a:xfrm>
            <a:off x="0" y="845050"/>
            <a:ext cx="9630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Role</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234" name="Google Shape;2234;g1a38b7796aa_0_426"/>
          <p:cNvSpPr/>
          <p:nvPr/>
        </p:nvSpPr>
        <p:spPr>
          <a:xfrm>
            <a:off x="7016425" y="3966525"/>
            <a:ext cx="1842600" cy="9870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ClusterRoleBinding</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235" name="Google Shape;2235;g1a38b7796aa_0_426"/>
          <p:cNvSpPr/>
          <p:nvPr/>
        </p:nvSpPr>
        <p:spPr>
          <a:xfrm>
            <a:off x="4196563" y="3130325"/>
            <a:ext cx="13395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300">
                <a:solidFill>
                  <a:schemeClr val="dk1"/>
                </a:solidFill>
              </a:rPr>
              <a:t>ClusterRole</a:t>
            </a:r>
            <a:endParaRPr b="1" i="1" sz="1100">
              <a:solidFill>
                <a:schemeClr val="dk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g1a38b7796aa_0_5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41" name="Google Shape;2241;g1a38b7796aa_0_5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42" name="Google Shape;2242;g1a38b7796aa_0_53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make sure </a:t>
            </a:r>
            <a:r>
              <a:rPr b="1" lang="en" sz="1700">
                <a:solidFill>
                  <a:srgbClr val="0000FF"/>
                </a:solidFill>
              </a:rPr>
              <a:t>a container or some containers run to completion before others can start running</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2243" name="Google Shape;2243;g1a38b7796aa_0_53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Init Container(s)</a:t>
            </a:r>
            <a:endParaRPr b="1" sz="500"/>
          </a:p>
          <a:p>
            <a:pPr indent="0" lvl="0" marL="0" rtl="0" algn="l">
              <a:spcBef>
                <a:spcPts val="0"/>
              </a:spcBef>
              <a:spcAft>
                <a:spcPts val="0"/>
              </a:spcAft>
              <a:buNone/>
            </a:pPr>
            <a:r>
              <a:t/>
            </a:r>
            <a:endParaRPr b="1" sz="5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g14388294d86_0_7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49" name="Google Shape;2249;g14388294d86_0_74"/>
          <p:cNvSpPr/>
          <p:nvPr/>
        </p:nvSpPr>
        <p:spPr>
          <a:xfrm>
            <a:off x="3133900" y="521450"/>
            <a:ext cx="2062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Init Containers</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50" name="Google Shape;2250;g14388294d86_0_7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51" name="Google Shape;2251;g14388294d86_0_7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2" name="Google Shape;2252;g14388294d86_0_74"/>
          <p:cNvPicPr preferRelativeResize="0"/>
          <p:nvPr/>
        </p:nvPicPr>
        <p:blipFill rotWithShape="1">
          <a:blip r:embed="rId4">
            <a:alphaModFix/>
          </a:blip>
          <a:srcRect b="0" l="0" r="0" t="0"/>
          <a:stretch/>
        </p:blipFill>
        <p:spPr>
          <a:xfrm>
            <a:off x="204696" y="1504975"/>
            <a:ext cx="4538074" cy="1618175"/>
          </a:xfrm>
          <a:prstGeom prst="rect">
            <a:avLst/>
          </a:prstGeom>
          <a:noFill/>
          <a:ln>
            <a:noFill/>
          </a:ln>
        </p:spPr>
      </p:pic>
      <p:sp>
        <p:nvSpPr>
          <p:cNvPr id="2253" name="Google Shape;2253;g14388294d86_0_74"/>
          <p:cNvSpPr txBox="1"/>
          <p:nvPr/>
        </p:nvSpPr>
        <p:spPr>
          <a:xfrm>
            <a:off x="5285150" y="1593500"/>
            <a:ext cx="14961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An </a:t>
            </a:r>
            <a:r>
              <a:rPr b="0" i="1" lang="en" sz="1100" u="none" cap="none" strike="noStrike">
                <a:solidFill>
                  <a:schemeClr val="dk1"/>
                </a:solidFill>
                <a:latin typeface="Arial"/>
                <a:ea typeface="Arial"/>
                <a:cs typeface="Arial"/>
                <a:sym typeface="Arial"/>
              </a:rPr>
              <a:t>init container</a:t>
            </a:r>
            <a:r>
              <a:rPr b="0" i="0" lang="en" sz="1100" u="none" cap="none" strike="noStrike">
                <a:solidFill>
                  <a:schemeClr val="dk1"/>
                </a:solidFill>
                <a:latin typeface="Arial"/>
                <a:ea typeface="Arial"/>
                <a:cs typeface="Arial"/>
                <a:sym typeface="Arial"/>
              </a:rPr>
              <a:t> is a type of container that has a few modified operational behavior and rules.</a:t>
            </a:r>
            <a:endParaRPr b="0" i="0" sz="1400" u="none" cap="none" strike="noStrike">
              <a:solidFill>
                <a:srgbClr val="000000"/>
              </a:solidFill>
              <a:latin typeface="Arial"/>
              <a:ea typeface="Arial"/>
              <a:cs typeface="Arial"/>
              <a:sym typeface="Arial"/>
            </a:endParaRPr>
          </a:p>
        </p:txBody>
      </p:sp>
      <p:sp>
        <p:nvSpPr>
          <p:cNvPr id="2254" name="Google Shape;2254;g14388294d86_0_74"/>
          <p:cNvSpPr txBox="1"/>
          <p:nvPr/>
        </p:nvSpPr>
        <p:spPr>
          <a:xfrm>
            <a:off x="7073425" y="1504975"/>
            <a:ext cx="19212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Init Containers</a:t>
            </a:r>
            <a:r>
              <a:rPr b="0" i="0" lang="en" sz="1100" u="none" cap="none" strike="noStrike">
                <a:solidFill>
                  <a:schemeClr val="dk1"/>
                </a:solidFill>
                <a:latin typeface="Arial"/>
                <a:ea typeface="Arial"/>
                <a:cs typeface="Arial"/>
                <a:sym typeface="Arial"/>
              </a:rPr>
              <a:t> are the containers that should run and complete before the startup of the main container in the pod.</a:t>
            </a:r>
            <a:endParaRPr b="0" i="0" sz="1400" u="none" cap="none" strike="noStrike">
              <a:solidFill>
                <a:srgbClr val="000000"/>
              </a:solidFill>
              <a:latin typeface="Arial"/>
              <a:ea typeface="Arial"/>
              <a:cs typeface="Arial"/>
              <a:sym typeface="Arial"/>
            </a:endParaRPr>
          </a:p>
        </p:txBody>
      </p:sp>
      <p:sp>
        <p:nvSpPr>
          <p:cNvPr id="2255" name="Google Shape;2255;g14388294d86_0_74"/>
          <p:cNvSpPr txBox="1"/>
          <p:nvPr/>
        </p:nvSpPr>
        <p:spPr>
          <a:xfrm>
            <a:off x="371825" y="3346375"/>
            <a:ext cx="27000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Init containers</a:t>
            </a:r>
            <a:r>
              <a:rPr b="0" i="0" lang="en" sz="1100" u="none" cap="none" strike="noStrike">
                <a:solidFill>
                  <a:schemeClr val="dk1"/>
                </a:solidFill>
                <a:latin typeface="Arial"/>
                <a:ea typeface="Arial"/>
                <a:cs typeface="Arial"/>
                <a:sym typeface="Arial"/>
              </a:rPr>
              <a:t> are exactly like regular containers, except: </a:t>
            </a:r>
            <a:r>
              <a:rPr b="0" i="1" lang="en" sz="1100" u="none" cap="none" strike="noStrike">
                <a:solidFill>
                  <a:schemeClr val="dk1"/>
                </a:solidFill>
                <a:latin typeface="Arial"/>
                <a:ea typeface="Arial"/>
                <a:cs typeface="Arial"/>
                <a:sym typeface="Arial"/>
              </a:rPr>
              <a:t>Init containers</a:t>
            </a:r>
            <a:r>
              <a:rPr b="0" i="0" lang="en" sz="1100" u="none" cap="none" strike="noStrike">
                <a:solidFill>
                  <a:schemeClr val="dk1"/>
                </a:solidFill>
                <a:latin typeface="Arial"/>
                <a:ea typeface="Arial"/>
                <a:cs typeface="Arial"/>
                <a:sym typeface="Arial"/>
              </a:rPr>
              <a:t> always run to completion. </a:t>
            </a:r>
            <a:endParaRPr b="0" i="0" sz="1400" u="none" cap="none" strike="noStrike">
              <a:solidFill>
                <a:srgbClr val="000000"/>
              </a:solidFill>
              <a:latin typeface="Arial"/>
              <a:ea typeface="Arial"/>
              <a:cs typeface="Arial"/>
              <a:sym typeface="Arial"/>
            </a:endParaRPr>
          </a:p>
        </p:txBody>
      </p:sp>
      <p:sp>
        <p:nvSpPr>
          <p:cNvPr id="2256" name="Google Shape;2256;g14388294d86_0_74"/>
          <p:cNvSpPr txBox="1"/>
          <p:nvPr/>
        </p:nvSpPr>
        <p:spPr>
          <a:xfrm>
            <a:off x="5196625" y="2700125"/>
            <a:ext cx="3372900" cy="24351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15000"/>
              </a:lnSpc>
              <a:spcBef>
                <a:spcPts val="12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Init Containers run </a:t>
            </a:r>
            <a:r>
              <a:rPr b="1" i="0" lang="en" sz="900" u="none" cap="none" strike="noStrike">
                <a:solidFill>
                  <a:schemeClr val="dk1"/>
                </a:solidFill>
                <a:latin typeface="Arial"/>
                <a:ea typeface="Arial"/>
                <a:cs typeface="Arial"/>
                <a:sym typeface="Arial"/>
              </a:rPr>
              <a:t>before</a:t>
            </a:r>
            <a:r>
              <a:rPr b="0" i="0" lang="en" sz="900" u="none" cap="none" strike="noStrike">
                <a:solidFill>
                  <a:schemeClr val="dk1"/>
                </a:solidFill>
                <a:latin typeface="Arial"/>
                <a:ea typeface="Arial"/>
                <a:cs typeface="Arial"/>
                <a:sym typeface="Arial"/>
              </a:rPr>
              <a:t> App containers</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Init containers can contain </a:t>
            </a:r>
            <a:r>
              <a:rPr b="1" i="0" lang="en" sz="900" u="none" cap="none" strike="noStrike">
                <a:solidFill>
                  <a:schemeClr val="dk1"/>
                </a:solidFill>
                <a:latin typeface="Arial"/>
                <a:ea typeface="Arial"/>
                <a:cs typeface="Arial"/>
                <a:sym typeface="Arial"/>
              </a:rPr>
              <a:t>utilities or setup scripts</a:t>
            </a:r>
            <a:r>
              <a:rPr b="0" i="0" lang="en" sz="900" u="none" cap="none" strike="noStrike">
                <a:solidFill>
                  <a:schemeClr val="dk1"/>
                </a:solidFill>
                <a:latin typeface="Arial"/>
                <a:ea typeface="Arial"/>
                <a:cs typeface="Arial"/>
                <a:sym typeface="Arial"/>
              </a:rPr>
              <a:t> not present in an app image.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We can have and run </a:t>
            </a:r>
            <a:r>
              <a:rPr b="1" i="0" lang="en" sz="900" u="none" cap="none" strike="noStrike">
                <a:solidFill>
                  <a:schemeClr val="dk1"/>
                </a:solidFill>
                <a:latin typeface="Arial"/>
                <a:ea typeface="Arial"/>
                <a:cs typeface="Arial"/>
                <a:sym typeface="Arial"/>
              </a:rPr>
              <a:t>multiple Init Containers</a:t>
            </a:r>
            <a:r>
              <a:rPr b="0" i="0" lang="en" sz="900" u="none" cap="none" strike="noStrike">
                <a:solidFill>
                  <a:schemeClr val="dk1"/>
                </a:solidFill>
                <a:latin typeface="Arial"/>
                <a:ea typeface="Arial"/>
                <a:cs typeface="Arial"/>
                <a:sym typeface="Arial"/>
              </a:rPr>
              <a:t> before App Container.</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Init containers are exactly like regular containers, </a:t>
            </a:r>
            <a:r>
              <a:rPr b="1" i="0" lang="en" sz="900" u="none" cap="none" strike="noStrike">
                <a:solidFill>
                  <a:schemeClr val="dk1"/>
                </a:solidFill>
                <a:latin typeface="Arial"/>
                <a:ea typeface="Arial"/>
                <a:cs typeface="Arial"/>
                <a:sym typeface="Arial"/>
              </a:rPr>
              <a:t>except:</a:t>
            </a:r>
            <a:endParaRPr b="1"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Init containers always </a:t>
            </a:r>
            <a:r>
              <a:rPr b="1" i="0" lang="en" sz="900" u="none" cap="none" strike="noStrike">
                <a:solidFill>
                  <a:schemeClr val="dk1"/>
                </a:solidFill>
                <a:latin typeface="Arial"/>
                <a:ea typeface="Arial"/>
                <a:cs typeface="Arial"/>
                <a:sym typeface="Arial"/>
              </a:rPr>
              <a:t>run to completion.</a:t>
            </a:r>
            <a:endParaRPr b="1"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Each init container must </a:t>
            </a:r>
            <a:r>
              <a:rPr b="1" i="0" lang="en" sz="900" u="none" cap="none" strike="noStrike">
                <a:solidFill>
                  <a:schemeClr val="dk1"/>
                </a:solidFill>
                <a:latin typeface="Arial"/>
                <a:ea typeface="Arial"/>
                <a:cs typeface="Arial"/>
                <a:sym typeface="Arial"/>
              </a:rPr>
              <a:t>complete successfully</a:t>
            </a:r>
            <a:r>
              <a:rPr b="0" i="0" lang="en" sz="900" u="none" cap="none" strike="noStrike">
                <a:solidFill>
                  <a:schemeClr val="dk1"/>
                </a:solidFill>
                <a:latin typeface="Arial"/>
                <a:ea typeface="Arial"/>
                <a:cs typeface="Arial"/>
                <a:sym typeface="Arial"/>
              </a:rPr>
              <a:t> before the next one starts.</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If a Pod's init container fails, Kubernetes repeatedly restarts the Pod until the init container succeeds.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g1a38b7796aa_0_54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62" name="Google Shape;2262;g1a38b7796aa_0_54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63" name="Google Shape;2263;g1a38b7796aa_0_54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g1a38b7796aa_0_540"/>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g1a38b7796aa_0_540"/>
          <p:cNvSpPr/>
          <p:nvPr/>
        </p:nvSpPr>
        <p:spPr>
          <a:xfrm>
            <a:off x="2808375" y="1633400"/>
            <a:ext cx="2822100" cy="28965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init containers: </a:t>
            </a:r>
            <a:endParaRPr b="1" sz="1100">
              <a:solidFill>
                <a:schemeClr val="dk1"/>
              </a:solidFill>
            </a:endParaRPr>
          </a:p>
          <a:p>
            <a:pPr indent="0" lvl="0" marL="0" rtl="0" algn="l">
              <a:spcBef>
                <a:spcPts val="0"/>
              </a:spcBef>
              <a:spcAft>
                <a:spcPts val="0"/>
              </a:spcAft>
              <a:buClr>
                <a:schemeClr val="dk1"/>
              </a:buClr>
              <a:buSzPts val="1100"/>
              <a:buFont typeface="Arial"/>
              <a:buNone/>
            </a:pPr>
            <a:r>
              <a:rPr i="1" lang="en" sz="1100">
                <a:solidFill>
                  <a:schemeClr val="dk1"/>
                </a:solidFill>
              </a:rPr>
              <a:t>specialized containers that run before app containers in a Pod</a:t>
            </a:r>
            <a:r>
              <a:rPr lang="en" sz="1100">
                <a:solidFill>
                  <a:schemeClr val="dk1"/>
                </a:solidFill>
              </a:rPr>
              <a:t>.</a:t>
            </a:r>
            <a:endParaRPr i="1" sz="1100">
              <a:solidFill>
                <a:schemeClr val="dk1"/>
              </a:solidFill>
            </a:endParaRPr>
          </a:p>
        </p:txBody>
      </p:sp>
      <p:sp>
        <p:nvSpPr>
          <p:cNvPr id="2266" name="Google Shape;2266;g1a38b7796aa_0_540"/>
          <p:cNvSpPr/>
          <p:nvPr/>
        </p:nvSpPr>
        <p:spPr>
          <a:xfrm>
            <a:off x="3133900" y="692900"/>
            <a:ext cx="2062800" cy="632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Init Containers</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1c08183f9ce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2" name="Google Shape;62;g1c08183f9ce_0_0"/>
          <p:cNvSpPr/>
          <p:nvPr/>
        </p:nvSpPr>
        <p:spPr>
          <a:xfrm>
            <a:off x="2282225" y="521450"/>
            <a:ext cx="3647400" cy="6225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 Kubernetes Shortcuts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3" name="Google Shape;63;g1c08183f9ce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64" name="Google Shape;64;g1c08183f9ce_0_0"/>
          <p:cNvPicPr preferRelativeResize="0"/>
          <p:nvPr/>
        </p:nvPicPr>
        <p:blipFill rotWithShape="1">
          <a:blip r:embed="rId4">
            <a:alphaModFix/>
          </a:blip>
          <a:srcRect b="0" l="0" r="0" t="0"/>
          <a:stretch/>
        </p:blipFill>
        <p:spPr>
          <a:xfrm>
            <a:off x="144925" y="1477225"/>
            <a:ext cx="4261710" cy="3513848"/>
          </a:xfrm>
          <a:prstGeom prst="rect">
            <a:avLst/>
          </a:prstGeom>
          <a:noFill/>
          <a:ln cap="flat" cmpd="sng" w="9525">
            <a:solidFill>
              <a:srgbClr val="1155CC"/>
            </a:solidFill>
            <a:prstDash val="solid"/>
            <a:round/>
            <a:headEnd len="sm" w="sm" type="none"/>
            <a:tailEnd len="sm" w="sm" type="none"/>
          </a:ln>
        </p:spPr>
      </p:pic>
      <p:pic>
        <p:nvPicPr>
          <p:cNvPr id="65" name="Google Shape;65;g1c08183f9ce_0_0"/>
          <p:cNvPicPr preferRelativeResize="0"/>
          <p:nvPr/>
        </p:nvPicPr>
        <p:blipFill rotWithShape="1">
          <a:blip r:embed="rId5">
            <a:alphaModFix/>
          </a:blip>
          <a:srcRect b="0" l="0" r="0" t="0"/>
          <a:stretch/>
        </p:blipFill>
        <p:spPr>
          <a:xfrm>
            <a:off x="4559035" y="1477250"/>
            <a:ext cx="4432567" cy="29821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9a1f72d980_0_40"/>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297" name="Google Shape;297;g19a1f72d980_0_40"/>
          <p:cNvSpPr/>
          <p:nvPr/>
        </p:nvSpPr>
        <p:spPr>
          <a:xfrm>
            <a:off x="102550" y="706475"/>
            <a:ext cx="8880000" cy="4437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9a1f72d980_0_40"/>
          <p:cNvSpPr/>
          <p:nvPr/>
        </p:nvSpPr>
        <p:spPr>
          <a:xfrm>
            <a:off x="487475" y="10648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299" name="Google Shape;299;g19a1f72d980_0_40"/>
          <p:cNvSpPr txBox="1"/>
          <p:nvPr/>
        </p:nvSpPr>
        <p:spPr>
          <a:xfrm>
            <a:off x="633275" y="4743275"/>
            <a:ext cx="7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cluster</a:t>
            </a:r>
            <a:endParaRPr/>
          </a:p>
        </p:txBody>
      </p:sp>
      <p:sp>
        <p:nvSpPr>
          <p:cNvPr id="300" name="Google Shape;300;g19a1f72d980_0_40"/>
          <p:cNvSpPr/>
          <p:nvPr/>
        </p:nvSpPr>
        <p:spPr>
          <a:xfrm>
            <a:off x="261575" y="2279150"/>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1" name="Google Shape;301;g19a1f72d980_0_40"/>
          <p:cNvSpPr/>
          <p:nvPr/>
        </p:nvSpPr>
        <p:spPr>
          <a:xfrm>
            <a:off x="6845025" y="3188450"/>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2" name="Google Shape;302;g19a1f72d980_0_40"/>
          <p:cNvSpPr/>
          <p:nvPr/>
        </p:nvSpPr>
        <p:spPr>
          <a:xfrm>
            <a:off x="6818200" y="41888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3" name="Google Shape;303;g19a1f72d980_0_40"/>
          <p:cNvSpPr/>
          <p:nvPr/>
        </p:nvSpPr>
        <p:spPr>
          <a:xfrm>
            <a:off x="6672450" y="864050"/>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4" name="Google Shape;304;g19a1f72d980_0_40"/>
          <p:cNvSpPr/>
          <p:nvPr/>
        </p:nvSpPr>
        <p:spPr>
          <a:xfrm>
            <a:off x="261575" y="340642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5" name="Google Shape;305;g19a1f72d980_0_40"/>
          <p:cNvSpPr/>
          <p:nvPr/>
        </p:nvSpPr>
        <p:spPr>
          <a:xfrm>
            <a:off x="2848700" y="2214513"/>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6" name="Google Shape;306;g19a1f72d980_0_40"/>
          <p:cNvSpPr/>
          <p:nvPr/>
        </p:nvSpPr>
        <p:spPr>
          <a:xfrm>
            <a:off x="2914825" y="990150"/>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7" name="Google Shape;307;g19a1f72d980_0_40"/>
          <p:cNvSpPr/>
          <p:nvPr/>
        </p:nvSpPr>
        <p:spPr>
          <a:xfrm>
            <a:off x="2725788" y="32795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8" name="Google Shape;308;g19a1f72d980_0_40"/>
          <p:cNvSpPr/>
          <p:nvPr/>
        </p:nvSpPr>
        <p:spPr>
          <a:xfrm>
            <a:off x="4520400" y="247032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09" name="Google Shape;309;g19a1f72d980_0_40"/>
          <p:cNvSpPr/>
          <p:nvPr/>
        </p:nvSpPr>
        <p:spPr>
          <a:xfrm>
            <a:off x="6672450" y="205792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10" name="Google Shape;310;g19a1f72d980_0_40"/>
          <p:cNvSpPr/>
          <p:nvPr/>
        </p:nvSpPr>
        <p:spPr>
          <a:xfrm>
            <a:off x="2725788" y="41888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11" name="Google Shape;311;g19a1f72d980_0_40"/>
          <p:cNvSpPr/>
          <p:nvPr/>
        </p:nvSpPr>
        <p:spPr>
          <a:xfrm>
            <a:off x="4572000" y="37962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
        <p:nvSpPr>
          <p:cNvPr id="312" name="Google Shape;312;g19a1f72d980_0_40"/>
          <p:cNvSpPr/>
          <p:nvPr/>
        </p:nvSpPr>
        <p:spPr>
          <a:xfrm>
            <a:off x="4446450" y="902375"/>
            <a:ext cx="1134900" cy="90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Node </a:t>
            </a:r>
            <a:endParaRPr sz="11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g1a38b7796aa_0_55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72" name="Google Shape;2272;g1a38b7796aa_0_5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73" name="Google Shape;2273;g1a38b7796aa_0_55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g1a38b7796aa_0_551"/>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g1a38b7796aa_0_551"/>
          <p:cNvSpPr/>
          <p:nvPr/>
        </p:nvSpPr>
        <p:spPr>
          <a:xfrm>
            <a:off x="3133900" y="692900"/>
            <a:ext cx="2062800" cy="632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Init Containers</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76" name="Google Shape;2276;g1a38b7796aa_0_551"/>
          <p:cNvPicPr preferRelativeResize="0"/>
          <p:nvPr/>
        </p:nvPicPr>
        <p:blipFill>
          <a:blip r:embed="rId4">
            <a:alphaModFix/>
          </a:blip>
          <a:stretch>
            <a:fillRect/>
          </a:stretch>
        </p:blipFill>
        <p:spPr>
          <a:xfrm>
            <a:off x="152400" y="1974775"/>
            <a:ext cx="3378943" cy="3016325"/>
          </a:xfrm>
          <a:prstGeom prst="rect">
            <a:avLst/>
          </a:prstGeom>
          <a:noFill/>
          <a:ln>
            <a:noFill/>
          </a:ln>
        </p:spPr>
      </p:pic>
      <p:pic>
        <p:nvPicPr>
          <p:cNvPr id="2277" name="Google Shape;2277;g1a38b7796aa_0_551"/>
          <p:cNvPicPr preferRelativeResize="0"/>
          <p:nvPr/>
        </p:nvPicPr>
        <p:blipFill>
          <a:blip r:embed="rId5">
            <a:alphaModFix/>
          </a:blip>
          <a:stretch>
            <a:fillRect/>
          </a:stretch>
        </p:blipFill>
        <p:spPr>
          <a:xfrm>
            <a:off x="3683743" y="1974775"/>
            <a:ext cx="5307857" cy="237781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g1a38b7796aa_0_56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83" name="Google Shape;2283;g1a38b7796aa_0_56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84" name="Google Shape;2284;g1a38b7796aa_0_562"/>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files are being used to deploy K8S ressource ?</a:t>
            </a:r>
            <a:endParaRPr sz="1200"/>
          </a:p>
        </p:txBody>
      </p:sp>
      <p:sp>
        <p:nvSpPr>
          <p:cNvPr id="2285" name="Google Shape;2285;g1a38b7796aa_0_562"/>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manifest file</a:t>
            </a:r>
            <a:endParaRPr b="1" sz="500"/>
          </a:p>
          <a:p>
            <a:pPr indent="0" lvl="0" marL="0" rtl="0" algn="l">
              <a:spcBef>
                <a:spcPts val="0"/>
              </a:spcBef>
              <a:spcAft>
                <a:spcPts val="0"/>
              </a:spcAft>
              <a:buNone/>
            </a:pPr>
            <a:r>
              <a:t/>
            </a:r>
            <a:endParaRPr b="1" sz="50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g14388294d86_0_9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91" name="Google Shape;2291;g14388294d86_0_97"/>
          <p:cNvSpPr/>
          <p:nvPr/>
        </p:nvSpPr>
        <p:spPr>
          <a:xfrm>
            <a:off x="3656225" y="521450"/>
            <a:ext cx="1956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K8S manifest</a:t>
            </a:r>
            <a:endParaRPr b="1" i="0" sz="19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292" name="Google Shape;2292;g14388294d86_0_9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293" name="Google Shape;2293;g14388294d86_0_9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g14388294d86_0_97"/>
          <p:cNvSpPr txBox="1"/>
          <p:nvPr/>
        </p:nvSpPr>
        <p:spPr>
          <a:xfrm>
            <a:off x="274450" y="1611225"/>
            <a:ext cx="17439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manifest specifies the desired state of an object that Kubernetes will maintain when you apply the manifest. Each configuration file can contain multiple manifests.</a:t>
            </a:r>
            <a:endParaRPr b="0" i="0" sz="1100" u="none" cap="none" strike="noStrike">
              <a:solidFill>
                <a:srgbClr val="000000"/>
              </a:solidFill>
              <a:latin typeface="Arial"/>
              <a:ea typeface="Arial"/>
              <a:cs typeface="Arial"/>
              <a:sym typeface="Arial"/>
            </a:endParaRPr>
          </a:p>
        </p:txBody>
      </p:sp>
      <p:sp>
        <p:nvSpPr>
          <p:cNvPr id="2295" name="Google Shape;2295;g14388294d86_0_97"/>
          <p:cNvSpPr txBox="1"/>
          <p:nvPr/>
        </p:nvSpPr>
        <p:spPr>
          <a:xfrm>
            <a:off x="2222075" y="1646625"/>
            <a:ext cx="16377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When you are going to deploy to kubernetes , or create a kubernetes resources like a pod , replica-set , configmap , secret , deployment , etc , you need to write a file called manifest that describe that object and its attributes either in yaml or json. </a:t>
            </a:r>
            <a:endParaRPr b="0" i="0" sz="1000" u="none" cap="none" strike="noStrike">
              <a:solidFill>
                <a:srgbClr val="000000"/>
              </a:solidFill>
              <a:latin typeface="Arial"/>
              <a:ea typeface="Arial"/>
              <a:cs typeface="Arial"/>
              <a:sym typeface="Arial"/>
            </a:endParaRPr>
          </a:p>
        </p:txBody>
      </p:sp>
      <p:sp>
        <p:nvSpPr>
          <p:cNvPr id="2296" name="Google Shape;2296;g14388294d86_0_97"/>
          <p:cNvSpPr txBox="1"/>
          <p:nvPr/>
        </p:nvSpPr>
        <p:spPr>
          <a:xfrm>
            <a:off x="4098875" y="1637775"/>
            <a:ext cx="18414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 Kubernetes Manifest files are the heart of Kubernetes. These plaintext configuration files describe how a pod’s containers should be run and connected to other objects, such as services or replication controllers.</a:t>
            </a:r>
            <a:endParaRPr b="0" i="0" sz="1000" u="none" cap="none" strike="noStrike">
              <a:solidFill>
                <a:srgbClr val="000000"/>
              </a:solidFill>
              <a:latin typeface="Arial"/>
              <a:ea typeface="Arial"/>
              <a:cs typeface="Arial"/>
              <a:sym typeface="Arial"/>
            </a:endParaRPr>
          </a:p>
        </p:txBody>
      </p:sp>
      <p:sp>
        <p:nvSpPr>
          <p:cNvPr id="2297" name="Google Shape;2297;g14388294d86_0_97"/>
          <p:cNvSpPr txBox="1"/>
          <p:nvPr/>
        </p:nvSpPr>
        <p:spPr>
          <a:xfrm>
            <a:off x="6728150" y="1637775"/>
            <a:ext cx="2133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The manifest is a specification of a Kubernetes API object in JSON or YAML format. A manifest specifies the desired state of an object that Kubernetes will maintain when you apply the manifest.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g14388294d86_0_54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03" name="Google Shape;2303;g14388294d86_0_547"/>
          <p:cNvSpPr/>
          <p:nvPr/>
        </p:nvSpPr>
        <p:spPr>
          <a:xfrm>
            <a:off x="3656225" y="521450"/>
            <a:ext cx="1956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K8S manifest</a:t>
            </a:r>
            <a:endParaRPr b="1" i="0" sz="19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04" name="Google Shape;2304;g14388294d86_0_54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05" name="Google Shape;2305;g14388294d86_0_54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6" name="Google Shape;2306;g14388294d86_0_547"/>
          <p:cNvPicPr preferRelativeResize="0"/>
          <p:nvPr/>
        </p:nvPicPr>
        <p:blipFill rotWithShape="1">
          <a:blip r:embed="rId4">
            <a:alphaModFix/>
          </a:blip>
          <a:srcRect b="0" l="0" r="0" t="0"/>
          <a:stretch/>
        </p:blipFill>
        <p:spPr>
          <a:xfrm>
            <a:off x="152400" y="1974775"/>
            <a:ext cx="7722468" cy="30163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g1a38b7796aa_0_62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12" name="Google Shape;2312;g1a38b7796aa_0_62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13" name="Google Shape;2313;g1a38b7796aa_0_62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1a38b7796aa_0_622"/>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1a38b7796aa_0_622"/>
          <p:cNvSpPr/>
          <p:nvPr/>
        </p:nvSpPr>
        <p:spPr>
          <a:xfrm>
            <a:off x="1978050" y="2143325"/>
            <a:ext cx="13395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Kind</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316" name="Google Shape;2316;g1a38b7796aa_0_622"/>
          <p:cNvSpPr/>
          <p:nvPr/>
        </p:nvSpPr>
        <p:spPr>
          <a:xfrm>
            <a:off x="866625" y="1336500"/>
            <a:ext cx="11751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apiVersion</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317" name="Google Shape;2317;g1a38b7796aa_0_622"/>
          <p:cNvSpPr/>
          <p:nvPr/>
        </p:nvSpPr>
        <p:spPr>
          <a:xfrm>
            <a:off x="4520900" y="3798000"/>
            <a:ext cx="947100" cy="987000"/>
          </a:xfrm>
          <a:prstGeom prst="can">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Spec</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318" name="Google Shape;2318;g1a38b7796aa_0_622"/>
          <p:cNvSpPr/>
          <p:nvPr/>
        </p:nvSpPr>
        <p:spPr>
          <a:xfrm>
            <a:off x="3232488" y="2979525"/>
            <a:ext cx="13395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300">
                <a:solidFill>
                  <a:schemeClr val="dk1"/>
                </a:solidFill>
              </a:rPr>
              <a:t>Metadata</a:t>
            </a:r>
            <a:endParaRPr b="1" i="1" sz="1100">
              <a:solidFill>
                <a:schemeClr val="dk1"/>
              </a:solidFill>
            </a:endParaRPr>
          </a:p>
        </p:txBody>
      </p:sp>
      <p:sp>
        <p:nvSpPr>
          <p:cNvPr id="2319" name="Google Shape;2319;g1a38b7796aa_0_622"/>
          <p:cNvSpPr/>
          <p:nvPr/>
        </p:nvSpPr>
        <p:spPr>
          <a:xfrm>
            <a:off x="3656225" y="521450"/>
            <a:ext cx="1956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K8S manifest</a:t>
            </a:r>
            <a:endParaRPr b="1" i="0" sz="19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g1a38b7796aa_0_63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25" name="Google Shape;2325;g1a38b7796aa_0_635"/>
          <p:cNvSpPr/>
          <p:nvPr/>
        </p:nvSpPr>
        <p:spPr>
          <a:xfrm>
            <a:off x="3656225" y="521450"/>
            <a:ext cx="1956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K8S manifest</a:t>
            </a:r>
            <a:endParaRPr b="1" i="0" sz="19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26" name="Google Shape;2326;g1a38b7796aa_0_63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27" name="Google Shape;2327;g1a38b7796aa_0_63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8" name="Google Shape;2328;g1a38b7796aa_0_635"/>
          <p:cNvPicPr preferRelativeResize="0"/>
          <p:nvPr/>
        </p:nvPicPr>
        <p:blipFill>
          <a:blip r:embed="rId4">
            <a:alphaModFix/>
          </a:blip>
          <a:stretch>
            <a:fillRect/>
          </a:stretch>
        </p:blipFill>
        <p:spPr>
          <a:xfrm>
            <a:off x="152400" y="1974775"/>
            <a:ext cx="4021765" cy="3016324"/>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g1a38b7796aa_0_64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34" name="Google Shape;2334;g1a38b7796aa_0_64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35" name="Google Shape;2335;g1a38b7796aa_0_644"/>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limit memory and cpu </a:t>
            </a:r>
            <a:r>
              <a:rPr b="1" lang="en" sz="1700">
                <a:solidFill>
                  <a:schemeClr val="dk1"/>
                </a:solidFill>
              </a:rPr>
              <a:t>pod(s) can use</a:t>
            </a:r>
            <a:r>
              <a:rPr b="1" lang="en" sz="1700">
                <a:solidFill>
                  <a:schemeClr val="dk1"/>
                </a:solidFill>
              </a:rPr>
              <a:t> ?</a:t>
            </a:r>
            <a:endParaRPr sz="1200"/>
          </a:p>
        </p:txBody>
      </p:sp>
      <p:sp>
        <p:nvSpPr>
          <p:cNvPr id="2336" name="Google Shape;2336;g1a38b7796aa_0_644"/>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resource utilisation</a:t>
            </a:r>
            <a:endParaRPr b="1" sz="500"/>
          </a:p>
          <a:p>
            <a:pPr indent="0" lvl="0" marL="0" rtl="0" algn="l">
              <a:spcBef>
                <a:spcPts val="0"/>
              </a:spcBef>
              <a:spcAft>
                <a:spcPts val="0"/>
              </a:spcAft>
              <a:buNone/>
            </a:pPr>
            <a:r>
              <a:t/>
            </a:r>
            <a:endParaRPr b="1" sz="5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g1436f3c00aa_0_3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42" name="Google Shape;2342;g1436f3c00aa_0_35"/>
          <p:cNvSpPr/>
          <p:nvPr/>
        </p:nvSpPr>
        <p:spPr>
          <a:xfrm>
            <a:off x="3337525" y="521450"/>
            <a:ext cx="2328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 Ressource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43" name="Google Shape;2343;g1436f3c00aa_0_3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44" name="Google Shape;2344;g1436f3c00aa_0_3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5" name="Google Shape;2345;g1436f3c00aa_0_35"/>
          <p:cNvPicPr preferRelativeResize="0"/>
          <p:nvPr/>
        </p:nvPicPr>
        <p:blipFill rotWithShape="1">
          <a:blip r:embed="rId4">
            <a:alphaModFix/>
          </a:blip>
          <a:srcRect b="0" l="0" r="0" t="0"/>
          <a:stretch/>
        </p:blipFill>
        <p:spPr>
          <a:xfrm>
            <a:off x="152400" y="1974775"/>
            <a:ext cx="2814039" cy="3016326"/>
          </a:xfrm>
          <a:prstGeom prst="rect">
            <a:avLst/>
          </a:prstGeom>
          <a:noFill/>
          <a:ln>
            <a:noFill/>
          </a:ln>
        </p:spPr>
      </p:pic>
      <p:pic>
        <p:nvPicPr>
          <p:cNvPr id="2346" name="Google Shape;2346;g1436f3c00aa_0_35"/>
          <p:cNvPicPr preferRelativeResize="0"/>
          <p:nvPr/>
        </p:nvPicPr>
        <p:blipFill rotWithShape="1">
          <a:blip r:embed="rId5">
            <a:alphaModFix/>
          </a:blip>
          <a:srcRect b="0" l="0" r="0" t="0"/>
          <a:stretch/>
        </p:blipFill>
        <p:spPr>
          <a:xfrm>
            <a:off x="7527337" y="994483"/>
            <a:ext cx="1306813" cy="1202925"/>
          </a:xfrm>
          <a:prstGeom prst="rect">
            <a:avLst/>
          </a:prstGeom>
          <a:noFill/>
          <a:ln>
            <a:noFill/>
          </a:ln>
        </p:spPr>
      </p:pic>
      <p:pic>
        <p:nvPicPr>
          <p:cNvPr id="2347" name="Google Shape;2347;g1436f3c00aa_0_35"/>
          <p:cNvPicPr preferRelativeResize="0"/>
          <p:nvPr/>
        </p:nvPicPr>
        <p:blipFill rotWithShape="1">
          <a:blip r:embed="rId6">
            <a:alphaModFix/>
          </a:blip>
          <a:srcRect b="0" l="0" r="0" t="0"/>
          <a:stretch/>
        </p:blipFill>
        <p:spPr>
          <a:xfrm>
            <a:off x="2686350" y="2346860"/>
            <a:ext cx="5029202" cy="2591489"/>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g1a38b7796aa_0_65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53" name="Google Shape;2353;g1a38b7796aa_0_6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54" name="Google Shape;2354;g1a38b7796aa_0_65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 </a:t>
            </a:r>
            <a:r>
              <a:rPr b="1" lang="en" sz="1700">
                <a:solidFill>
                  <a:srgbClr val="0000FF"/>
                </a:solidFill>
              </a:rPr>
              <a:t>volume </a:t>
            </a:r>
            <a:r>
              <a:rPr b="1" lang="en" sz="1700">
                <a:solidFill>
                  <a:schemeClr val="dk1"/>
                </a:solidFill>
              </a:rPr>
              <a:t>in K8S ?</a:t>
            </a:r>
            <a:endParaRPr sz="1200"/>
          </a:p>
        </p:txBody>
      </p:sp>
      <p:sp>
        <p:nvSpPr>
          <p:cNvPr id="2355" name="Google Shape;2355;g1a38b7796aa_0_651"/>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700">
                <a:solidFill>
                  <a:schemeClr val="dk1"/>
                </a:solidFill>
              </a:rPr>
              <a:t>Volume</a:t>
            </a:r>
            <a:endParaRPr b="1" sz="500"/>
          </a:p>
          <a:p>
            <a:pPr indent="0" lvl="0" marL="0" rtl="0" algn="l">
              <a:spcBef>
                <a:spcPts val="0"/>
              </a:spcBef>
              <a:spcAft>
                <a:spcPts val="0"/>
              </a:spcAft>
              <a:buNone/>
            </a:pPr>
            <a:r>
              <a:t/>
            </a:r>
            <a:endParaRPr b="1" sz="50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g1436f3c00aa_0_4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61" name="Google Shape;2361;g1436f3c00aa_0_43"/>
          <p:cNvSpPr/>
          <p:nvPr/>
        </p:nvSpPr>
        <p:spPr>
          <a:xfrm>
            <a:off x="3727050" y="521450"/>
            <a:ext cx="2080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VolumeMount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62" name="Google Shape;2362;g1436f3c00aa_0_4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63" name="Google Shape;2363;g1436f3c00aa_0_4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4" name="Google Shape;2364;g1436f3c00aa_0_43"/>
          <p:cNvPicPr preferRelativeResize="0"/>
          <p:nvPr/>
        </p:nvPicPr>
        <p:blipFill rotWithShape="1">
          <a:blip r:embed="rId4">
            <a:alphaModFix/>
          </a:blip>
          <a:srcRect b="0" l="0" r="0" t="0"/>
          <a:stretch/>
        </p:blipFill>
        <p:spPr>
          <a:xfrm>
            <a:off x="798650" y="1656075"/>
            <a:ext cx="3831716" cy="3016327"/>
          </a:xfrm>
          <a:prstGeom prst="rect">
            <a:avLst/>
          </a:prstGeom>
          <a:noFill/>
          <a:ln>
            <a:noFill/>
          </a:ln>
        </p:spPr>
      </p:pic>
      <p:sp>
        <p:nvSpPr>
          <p:cNvPr id="2365" name="Google Shape;2365;g1436f3c00aa_0_43"/>
          <p:cNvSpPr txBox="1"/>
          <p:nvPr/>
        </p:nvSpPr>
        <p:spPr>
          <a:xfrm>
            <a:off x="5178900" y="1487275"/>
            <a:ext cx="2585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is the path in the container on which the mounting will take place.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9a1f72d980_0_390"/>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the cluster  </a:t>
            </a:r>
            <a:endParaRPr sz="3180"/>
          </a:p>
        </p:txBody>
      </p:sp>
      <p:pic>
        <p:nvPicPr>
          <p:cNvPr id="318" name="Google Shape;318;g19a1f72d980_0_390"/>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319" name="Google Shape;319;g19a1f72d980_0_390"/>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A </a:t>
            </a:r>
            <a:r>
              <a:rPr b="1" lang="en" sz="1100">
                <a:solidFill>
                  <a:schemeClr val="dk1"/>
                </a:solidFill>
              </a:rPr>
              <a:t>cluster</a:t>
            </a:r>
            <a:r>
              <a:rPr lang="en" sz="1100">
                <a:solidFill>
                  <a:schemeClr val="dk1"/>
                </a:solidFill>
              </a:rPr>
              <a:t> is a set of nodes that run containerized applications.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the entire cluster crash ?</a:t>
            </a:r>
            <a:endParaRPr b="1" sz="1100">
              <a:solidFill>
                <a:schemeClr val="dk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g1437080effc_0_5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71" name="Google Shape;2371;g1437080effc_0_56"/>
          <p:cNvSpPr/>
          <p:nvPr/>
        </p:nvSpPr>
        <p:spPr>
          <a:xfrm>
            <a:off x="3432425" y="574575"/>
            <a:ext cx="2038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      Volume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72" name="Google Shape;2372;g1437080effc_0_5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73" name="Google Shape;2373;g1437080effc_0_5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4" name="Google Shape;2374;g1437080effc_0_56"/>
          <p:cNvPicPr preferRelativeResize="0"/>
          <p:nvPr/>
        </p:nvPicPr>
        <p:blipFill rotWithShape="1">
          <a:blip r:embed="rId4">
            <a:alphaModFix/>
          </a:blip>
          <a:srcRect b="0" l="0" r="0" t="0"/>
          <a:stretch/>
        </p:blipFill>
        <p:spPr>
          <a:xfrm>
            <a:off x="152400" y="1974775"/>
            <a:ext cx="3831716" cy="3016327"/>
          </a:xfrm>
          <a:prstGeom prst="rect">
            <a:avLst/>
          </a:prstGeom>
          <a:noFill/>
          <a:ln>
            <a:noFill/>
          </a:ln>
        </p:spPr>
      </p:pic>
      <p:sp>
        <p:nvSpPr>
          <p:cNvPr id="2375" name="Google Shape;2375;g1437080effc_0_56"/>
          <p:cNvSpPr txBox="1"/>
          <p:nvPr/>
        </p:nvSpPr>
        <p:spPr>
          <a:xfrm>
            <a:off x="4683150" y="2009600"/>
            <a:ext cx="2859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Kubernetes volume</a:t>
            </a:r>
            <a:r>
              <a:rPr b="0" i="0" lang="en" sz="1100" u="none" cap="none" strike="noStrike">
                <a:solidFill>
                  <a:schemeClr val="dk1"/>
                </a:solidFill>
                <a:latin typeface="Arial"/>
                <a:ea typeface="Arial"/>
                <a:cs typeface="Arial"/>
                <a:sym typeface="Arial"/>
              </a:rPr>
              <a:t> is a directory containing data, which can be accessed by containers in a Kubernetes pod.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g1a38b7796aa_0_65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81" name="Google Shape;2381;g1a38b7796aa_0_65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82" name="Google Shape;2382;g1a38b7796aa_0_658"/>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 </a:t>
            </a:r>
            <a:r>
              <a:rPr b="1" lang="en" sz="1700">
                <a:solidFill>
                  <a:srgbClr val="0000FF"/>
                </a:solidFill>
              </a:rPr>
              <a:t>Image</a:t>
            </a:r>
            <a:r>
              <a:rPr b="1" lang="en" sz="1700">
                <a:solidFill>
                  <a:srgbClr val="0000FF"/>
                </a:solidFill>
              </a:rPr>
              <a:t> </a:t>
            </a:r>
            <a:r>
              <a:rPr b="1" lang="en" sz="1700">
                <a:solidFill>
                  <a:schemeClr val="dk1"/>
                </a:solidFill>
              </a:rPr>
              <a:t>in K8S ?</a:t>
            </a:r>
            <a:endParaRPr sz="1200"/>
          </a:p>
        </p:txBody>
      </p:sp>
      <p:sp>
        <p:nvSpPr>
          <p:cNvPr id="2383" name="Google Shape;2383;g1a38b7796aa_0_658"/>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image pull management</a:t>
            </a:r>
            <a:endParaRPr b="1" sz="500"/>
          </a:p>
          <a:p>
            <a:pPr indent="0" lvl="0" marL="0" rtl="0" algn="l">
              <a:spcBef>
                <a:spcPts val="0"/>
              </a:spcBef>
              <a:spcAft>
                <a:spcPts val="0"/>
              </a:spcAft>
              <a:buNone/>
            </a:pPr>
            <a:r>
              <a:t/>
            </a:r>
            <a:endParaRPr b="1" sz="500"/>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g1436f3c00aa_0_5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89" name="Google Shape;2389;g1436f3c00aa_0_51"/>
          <p:cNvSpPr/>
          <p:nvPr/>
        </p:nvSpPr>
        <p:spPr>
          <a:xfrm>
            <a:off x="2998775" y="530300"/>
            <a:ext cx="2295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ImagepullPolicy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390" name="Google Shape;2390;g1436f3c00aa_0_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391" name="Google Shape;2391;g1436f3c00aa_0_5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2" name="Google Shape;2392;g1436f3c00aa_0_51"/>
          <p:cNvPicPr preferRelativeResize="0"/>
          <p:nvPr/>
        </p:nvPicPr>
        <p:blipFill rotWithShape="1">
          <a:blip r:embed="rId4">
            <a:alphaModFix/>
          </a:blip>
          <a:srcRect b="0" l="0" r="0" t="0"/>
          <a:stretch/>
        </p:blipFill>
        <p:spPr>
          <a:xfrm>
            <a:off x="887175" y="1549825"/>
            <a:ext cx="5075272" cy="3016327"/>
          </a:xfrm>
          <a:prstGeom prst="rect">
            <a:avLst/>
          </a:prstGeom>
          <a:noFill/>
          <a:ln>
            <a:noFill/>
          </a:ln>
        </p:spPr>
      </p:pic>
      <p:pic>
        <p:nvPicPr>
          <p:cNvPr id="2393" name="Google Shape;2393;g1436f3c00aa_0_51"/>
          <p:cNvPicPr preferRelativeResize="0"/>
          <p:nvPr/>
        </p:nvPicPr>
        <p:blipFill rotWithShape="1">
          <a:blip r:embed="rId5">
            <a:alphaModFix/>
          </a:blip>
          <a:srcRect b="0" l="0" r="0" t="0"/>
          <a:stretch/>
        </p:blipFill>
        <p:spPr>
          <a:xfrm>
            <a:off x="6114847" y="1974775"/>
            <a:ext cx="2876754" cy="2442609"/>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g1a38b7796aa_0_66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399" name="Google Shape;2399;g1a38b7796aa_0_66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00" name="Google Shape;2400;g1a38b7796aa_0_66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g1a38b7796aa_0_665"/>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1a38b7796aa_0_665"/>
          <p:cNvSpPr/>
          <p:nvPr/>
        </p:nvSpPr>
        <p:spPr>
          <a:xfrm>
            <a:off x="2041725" y="2399500"/>
            <a:ext cx="1339500" cy="9870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IfNotPresent</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403" name="Google Shape;2403;g1a38b7796aa_0_665"/>
          <p:cNvSpPr/>
          <p:nvPr/>
        </p:nvSpPr>
        <p:spPr>
          <a:xfrm>
            <a:off x="866625" y="1336500"/>
            <a:ext cx="11751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Always</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404" name="Google Shape;2404;g1a38b7796aa_0_665"/>
          <p:cNvSpPr/>
          <p:nvPr/>
        </p:nvSpPr>
        <p:spPr>
          <a:xfrm>
            <a:off x="3317552" y="3292475"/>
            <a:ext cx="15033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300">
                <a:solidFill>
                  <a:schemeClr val="dk1"/>
                </a:solidFill>
              </a:rPr>
              <a:t>Never</a:t>
            </a:r>
            <a:endParaRPr b="1" i="1" sz="1100">
              <a:solidFill>
                <a:schemeClr val="dk1"/>
              </a:solidFill>
            </a:endParaRPr>
          </a:p>
        </p:txBody>
      </p:sp>
      <p:sp>
        <p:nvSpPr>
          <p:cNvPr id="2405" name="Google Shape;2405;g1a38b7796aa_0_665"/>
          <p:cNvSpPr/>
          <p:nvPr/>
        </p:nvSpPr>
        <p:spPr>
          <a:xfrm>
            <a:off x="2998775" y="530300"/>
            <a:ext cx="2295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Imagepullpolicy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2406" name="Google Shape;2406;g1a38b7796aa_0_665"/>
          <p:cNvSpPr txBox="1"/>
          <p:nvPr/>
        </p:nvSpPr>
        <p:spPr>
          <a:xfrm>
            <a:off x="3261200" y="1382975"/>
            <a:ext cx="34665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Kubernetes will always pull the image from the Repository.</a:t>
            </a:r>
            <a:endParaRPr/>
          </a:p>
        </p:txBody>
      </p:sp>
      <p:cxnSp>
        <p:nvCxnSpPr>
          <p:cNvPr id="2407" name="Google Shape;2407;g1a38b7796aa_0_665"/>
          <p:cNvCxnSpPr>
            <a:stCxn id="2406" idx="1"/>
            <a:endCxn id="2403" idx="4"/>
          </p:cNvCxnSpPr>
          <p:nvPr/>
        </p:nvCxnSpPr>
        <p:spPr>
          <a:xfrm flipH="1">
            <a:off x="2041700" y="1690775"/>
            <a:ext cx="1219500" cy="139200"/>
          </a:xfrm>
          <a:prstGeom prst="straightConnector1">
            <a:avLst/>
          </a:prstGeom>
          <a:noFill/>
          <a:ln cap="flat" cmpd="sng" w="9525">
            <a:solidFill>
              <a:schemeClr val="dk2"/>
            </a:solidFill>
            <a:prstDash val="solid"/>
            <a:round/>
            <a:headEnd len="med" w="med" type="none"/>
            <a:tailEnd len="med" w="med" type="triangle"/>
          </a:ln>
        </p:spPr>
      </p:cxnSp>
      <p:sp>
        <p:nvSpPr>
          <p:cNvPr id="2408" name="Google Shape;2408;g1a38b7796aa_0_665"/>
          <p:cNvSpPr txBox="1"/>
          <p:nvPr/>
        </p:nvSpPr>
        <p:spPr>
          <a:xfrm>
            <a:off x="3879000" y="2323500"/>
            <a:ext cx="34665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Kubernetes will only pull the image when it does not already exist on the node.</a:t>
            </a:r>
            <a:endParaRPr/>
          </a:p>
        </p:txBody>
      </p:sp>
      <p:cxnSp>
        <p:nvCxnSpPr>
          <p:cNvPr id="2409" name="Google Shape;2409;g1a38b7796aa_0_665"/>
          <p:cNvCxnSpPr>
            <a:stCxn id="2408" idx="1"/>
            <a:endCxn id="2402" idx="4"/>
          </p:cNvCxnSpPr>
          <p:nvPr/>
        </p:nvCxnSpPr>
        <p:spPr>
          <a:xfrm flipH="1">
            <a:off x="3381300" y="2631300"/>
            <a:ext cx="497700" cy="261600"/>
          </a:xfrm>
          <a:prstGeom prst="straightConnector1">
            <a:avLst/>
          </a:prstGeom>
          <a:noFill/>
          <a:ln cap="flat" cmpd="sng" w="9525">
            <a:solidFill>
              <a:schemeClr val="dk2"/>
            </a:solidFill>
            <a:prstDash val="solid"/>
            <a:round/>
            <a:headEnd len="med" w="med" type="none"/>
            <a:tailEnd len="med" w="med" type="triangle"/>
          </a:ln>
        </p:spPr>
      </p:cxnSp>
      <p:sp>
        <p:nvSpPr>
          <p:cNvPr id="2410" name="Google Shape;2410;g1a38b7796aa_0_665"/>
          <p:cNvSpPr txBox="1"/>
          <p:nvPr/>
        </p:nvSpPr>
        <p:spPr>
          <a:xfrm>
            <a:off x="5580050" y="3386500"/>
            <a:ext cx="34665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Kubernetes will never pull the image.</a:t>
            </a:r>
            <a:endParaRPr/>
          </a:p>
          <a:p>
            <a:pPr indent="0" lvl="0" marL="0" rtl="0" algn="l">
              <a:spcBef>
                <a:spcPts val="0"/>
              </a:spcBef>
              <a:spcAft>
                <a:spcPts val="0"/>
              </a:spcAft>
              <a:buNone/>
            </a:pPr>
            <a:r>
              <a:t/>
            </a:r>
            <a:endParaRPr/>
          </a:p>
        </p:txBody>
      </p:sp>
      <p:cxnSp>
        <p:nvCxnSpPr>
          <p:cNvPr id="2411" name="Google Shape;2411;g1a38b7796aa_0_665"/>
          <p:cNvCxnSpPr>
            <a:stCxn id="2410" idx="1"/>
            <a:endCxn id="2404" idx="4"/>
          </p:cNvCxnSpPr>
          <p:nvPr/>
        </p:nvCxnSpPr>
        <p:spPr>
          <a:xfrm flipH="1">
            <a:off x="4820750" y="3694300"/>
            <a:ext cx="759300" cy="9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g1a38b7796aa_0_69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417" name="Google Shape;2417;g1a38b7796aa_0_69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18" name="Google Shape;2418;g1a38b7796aa_0_69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make sure pod dont get schedule on </a:t>
            </a:r>
            <a:r>
              <a:rPr b="1" lang="en" sz="1700">
                <a:solidFill>
                  <a:schemeClr val="dk1"/>
                </a:solidFill>
              </a:rPr>
              <a:t>particular</a:t>
            </a:r>
            <a:r>
              <a:rPr b="1" lang="en" sz="1700">
                <a:solidFill>
                  <a:schemeClr val="dk1"/>
                </a:solidFill>
              </a:rPr>
              <a:t> node </a:t>
            </a:r>
            <a:r>
              <a:rPr b="1" lang="en" sz="1700">
                <a:solidFill>
                  <a:srgbClr val="0000FF"/>
                </a:solidFill>
              </a:rPr>
              <a:t> </a:t>
            </a:r>
            <a:r>
              <a:rPr b="1" lang="en" sz="1700">
                <a:solidFill>
                  <a:schemeClr val="dk1"/>
                </a:solidFill>
              </a:rPr>
              <a:t>in K8S ?</a:t>
            </a:r>
            <a:endParaRPr sz="1200"/>
          </a:p>
        </p:txBody>
      </p:sp>
      <p:sp>
        <p:nvSpPr>
          <p:cNvPr id="2419" name="Google Shape;2419;g1a38b7796aa_0_691"/>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Taint</a:t>
            </a:r>
            <a:endParaRPr b="1" sz="500"/>
          </a:p>
          <a:p>
            <a:pPr indent="0" lvl="0" marL="0" rtl="0" algn="l">
              <a:spcBef>
                <a:spcPts val="0"/>
              </a:spcBef>
              <a:spcAft>
                <a:spcPts val="0"/>
              </a:spcAft>
              <a:buNone/>
            </a:pPr>
            <a:r>
              <a:t/>
            </a:r>
            <a:endParaRPr b="1" sz="500"/>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g1437080effc_0_4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425" name="Google Shape;2425;g1437080effc_0_48"/>
          <p:cNvSpPr/>
          <p:nvPr/>
        </p:nvSpPr>
        <p:spPr>
          <a:xfrm>
            <a:off x="3727050" y="521450"/>
            <a:ext cx="1248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Taint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426" name="Google Shape;2426;g1437080effc_0_4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27" name="Google Shape;2427;g1437080effc_0_48"/>
          <p:cNvSpPr txBox="1"/>
          <p:nvPr/>
        </p:nvSpPr>
        <p:spPr>
          <a:xfrm>
            <a:off x="372725" y="2097125"/>
            <a:ext cx="7526400" cy="1200600"/>
          </a:xfrm>
          <a:prstGeom prst="rect">
            <a:avLst/>
          </a:prstGeom>
          <a:solidFill>
            <a:srgbClr val="008800"/>
          </a:soli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200"/>
              <a:t>By best practise never deploy a pod on a master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By default kubernetes master in TAINT</a:t>
            </a:r>
            <a:endParaRPr sz="2200"/>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g1a38b7796aa_0_69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433" name="Google Shape;2433;g1a38b7796aa_0_698"/>
          <p:cNvSpPr/>
          <p:nvPr/>
        </p:nvSpPr>
        <p:spPr>
          <a:xfrm>
            <a:off x="3727050" y="521450"/>
            <a:ext cx="1248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Taint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434" name="Google Shape;2434;g1a38b7796aa_0_69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35" name="Google Shape;2435;g1a38b7796aa_0_69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g1a38b7796aa_0_698"/>
          <p:cNvSpPr txBox="1"/>
          <p:nvPr/>
        </p:nvSpPr>
        <p:spPr>
          <a:xfrm>
            <a:off x="433775" y="2443375"/>
            <a:ext cx="30366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Taints</a:t>
            </a:r>
            <a:r>
              <a:rPr b="0" i="0" lang="en" sz="1100" u="none" cap="none" strike="noStrike">
                <a:solidFill>
                  <a:schemeClr val="dk1"/>
                </a:solidFill>
                <a:latin typeface="Arial"/>
                <a:ea typeface="Arial"/>
                <a:cs typeface="Arial"/>
                <a:sym typeface="Arial"/>
              </a:rPr>
              <a:t> and tolerations are a mechanism that allows you to ensure that pods are not placed on inappropriate nodes.</a:t>
            </a:r>
            <a:endParaRPr b="0" i="0" sz="1400" u="none" cap="none" strike="noStrike">
              <a:solidFill>
                <a:srgbClr val="000000"/>
              </a:solidFill>
              <a:latin typeface="Arial"/>
              <a:ea typeface="Arial"/>
              <a:cs typeface="Arial"/>
              <a:sym typeface="Arial"/>
            </a:endParaRPr>
          </a:p>
        </p:txBody>
      </p:sp>
      <p:sp>
        <p:nvSpPr>
          <p:cNvPr id="2437" name="Google Shape;2437;g1a38b7796aa_0_698"/>
          <p:cNvSpPr txBox="1"/>
          <p:nvPr/>
        </p:nvSpPr>
        <p:spPr>
          <a:xfrm>
            <a:off x="4329050" y="1770575"/>
            <a:ext cx="19212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Taints</a:t>
            </a:r>
            <a:r>
              <a:rPr b="0" i="0" lang="en" sz="1100" u="none" cap="none" strike="noStrike">
                <a:solidFill>
                  <a:schemeClr val="dk1"/>
                </a:solidFill>
                <a:latin typeface="Arial"/>
                <a:ea typeface="Arial"/>
                <a:cs typeface="Arial"/>
                <a:sym typeface="Arial"/>
              </a:rPr>
              <a:t> are a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node property that enable nodes to repel certain pods.</a:t>
            </a:r>
            <a:endParaRPr b="0" i="0" sz="1400" u="none" cap="none" strike="noStrike">
              <a:solidFill>
                <a:srgbClr val="000000"/>
              </a:solidFill>
              <a:latin typeface="Arial"/>
              <a:ea typeface="Arial"/>
              <a:cs typeface="Arial"/>
              <a:sym typeface="Arial"/>
            </a:endParaRPr>
          </a:p>
        </p:txBody>
      </p:sp>
      <p:sp>
        <p:nvSpPr>
          <p:cNvPr id="2438" name="Google Shape;2438;g1a38b7796aa_0_698"/>
          <p:cNvSpPr txBox="1"/>
          <p:nvPr/>
        </p:nvSpPr>
        <p:spPr>
          <a:xfrm>
            <a:off x="7569175" y="1628925"/>
            <a:ext cx="12483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Taints</a:t>
            </a:r>
            <a:r>
              <a:rPr b="0" i="0" lang="en" sz="1100" u="none" cap="none" strike="noStrike">
                <a:solidFill>
                  <a:schemeClr val="dk1"/>
                </a:solidFill>
                <a:latin typeface="Arial"/>
                <a:ea typeface="Arial"/>
                <a:cs typeface="Arial"/>
                <a:sym typeface="Arial"/>
              </a:rPr>
              <a:t> are a property of nodes that push pods away if they are not tolerate to node </a:t>
            </a:r>
            <a:r>
              <a:rPr b="0" i="1" lang="en" sz="1100" u="none" cap="none" strike="noStrike">
                <a:solidFill>
                  <a:schemeClr val="dk1"/>
                </a:solidFill>
                <a:latin typeface="Arial"/>
                <a:ea typeface="Arial"/>
                <a:cs typeface="Arial"/>
                <a:sym typeface="Arial"/>
              </a:rPr>
              <a:t>taint</a:t>
            </a:r>
            <a:r>
              <a:rPr b="0" i="0" lang="en" sz="11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39" name="Google Shape;2439;g1a38b7796aa_0_698"/>
          <p:cNvSpPr txBox="1"/>
          <p:nvPr/>
        </p:nvSpPr>
        <p:spPr>
          <a:xfrm>
            <a:off x="548875" y="3727050"/>
            <a:ext cx="2558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taint</a:t>
            </a:r>
            <a:r>
              <a:rPr b="0" i="0" lang="en" sz="1100" u="none" cap="none" strike="noStrike">
                <a:solidFill>
                  <a:schemeClr val="dk1"/>
                </a:solidFill>
                <a:latin typeface="Arial"/>
                <a:ea typeface="Arial"/>
                <a:cs typeface="Arial"/>
                <a:sym typeface="Arial"/>
              </a:rPr>
              <a:t> allows a node to refuse pod to be scheduled unless that pod has a matching toleration. </a:t>
            </a:r>
            <a:endParaRPr b="0" i="0" sz="1400" u="none" cap="none" strike="noStrike">
              <a:solidFill>
                <a:srgbClr val="000000"/>
              </a:solidFill>
              <a:latin typeface="Arial"/>
              <a:ea typeface="Arial"/>
              <a:cs typeface="Arial"/>
              <a:sym typeface="Arial"/>
            </a:endParaRPr>
          </a:p>
        </p:txBody>
      </p:sp>
      <p:sp>
        <p:nvSpPr>
          <p:cNvPr id="2440" name="Google Shape;2440;g1a38b7796aa_0_698"/>
          <p:cNvSpPr txBox="1"/>
          <p:nvPr/>
        </p:nvSpPr>
        <p:spPr>
          <a:xfrm>
            <a:off x="4222800" y="2523050"/>
            <a:ext cx="20892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taints</a:t>
            </a:r>
            <a:r>
              <a:rPr b="0" i="0" lang="en" sz="1100" u="none" cap="none" strike="noStrike">
                <a:solidFill>
                  <a:schemeClr val="dk1"/>
                </a:solidFill>
                <a:latin typeface="Arial"/>
                <a:ea typeface="Arial"/>
                <a:cs typeface="Arial"/>
                <a:sym typeface="Arial"/>
              </a:rPr>
              <a:t> are a property of nodes that push pods away if they don't tolerate this </a:t>
            </a:r>
            <a:r>
              <a:rPr b="0" i="1" lang="en" sz="1100" u="none" cap="none" strike="noStrike">
                <a:solidFill>
                  <a:schemeClr val="dk1"/>
                </a:solidFill>
                <a:latin typeface="Arial"/>
                <a:ea typeface="Arial"/>
                <a:cs typeface="Arial"/>
                <a:sym typeface="Arial"/>
              </a:rPr>
              <a:t>taint</a:t>
            </a:r>
            <a:r>
              <a:rPr b="0" i="0" lang="en" sz="11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g226176330f6_19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446" name="Google Shape;2446;g226176330f6_19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47" name="Google Shape;2447;g226176330f6_19_0"/>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lang="en" sz="1500">
                <a:solidFill>
                  <a:srgbClr val="292929"/>
                </a:solidFill>
                <a:highlight>
                  <a:srgbClr val="FFFFFF"/>
                </a:highlight>
                <a:latin typeface="Georgia"/>
                <a:ea typeface="Georgia"/>
                <a:cs typeface="Georgia"/>
                <a:sym typeface="Georgia"/>
              </a:rPr>
              <a:t>Mark node as unschedulable.</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2448" name="Google Shape;2448;g226176330f6_19_0"/>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Cordon </a:t>
            </a:r>
            <a:endParaRPr b="1" sz="5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g226176330f6_19_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454" name="Google Shape;2454;g226176330f6_19_7"/>
          <p:cNvSpPr/>
          <p:nvPr/>
        </p:nvSpPr>
        <p:spPr>
          <a:xfrm>
            <a:off x="3727050" y="521450"/>
            <a:ext cx="1248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cordon</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455" name="Google Shape;2455;g226176330f6_19_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56" name="Google Shape;2456;g226176330f6_19_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226176330f6_19_7"/>
          <p:cNvSpPr txBox="1"/>
          <p:nvPr/>
        </p:nvSpPr>
        <p:spPr>
          <a:xfrm>
            <a:off x="433775" y="2443375"/>
            <a:ext cx="6421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500">
                <a:solidFill>
                  <a:srgbClr val="202124"/>
                </a:solidFill>
                <a:highlight>
                  <a:srgbClr val="FFFFFF"/>
                </a:highlight>
                <a:latin typeface="Roboto"/>
                <a:ea typeface="Roboto"/>
                <a:cs typeface="Roboto"/>
                <a:sym typeface="Roboto"/>
              </a:rPr>
              <a:t>Kubernetes cordon is </a:t>
            </a:r>
            <a:r>
              <a:rPr lang="en" sz="1500">
                <a:solidFill>
                  <a:srgbClr val="040C28"/>
                </a:solidFill>
                <a:latin typeface="Roboto"/>
                <a:ea typeface="Roboto"/>
                <a:cs typeface="Roboto"/>
                <a:sym typeface="Roboto"/>
              </a:rPr>
              <a:t>an operation that marks or taints a node in your existing node pool as unschedulable</a:t>
            </a:r>
            <a:endParaRPr b="0" i="0" sz="1400" u="none" cap="none" strike="noStrike">
              <a:solidFill>
                <a:srgbClr val="000000"/>
              </a:solidFill>
              <a:latin typeface="Arial"/>
              <a:ea typeface="Arial"/>
              <a:cs typeface="Arial"/>
              <a:sym typeface="Arial"/>
            </a:endParaRPr>
          </a:p>
        </p:txBody>
      </p:sp>
      <p:sp>
        <p:nvSpPr>
          <p:cNvPr id="2458" name="Google Shape;2458;g226176330f6_19_7"/>
          <p:cNvSpPr txBox="1"/>
          <p:nvPr/>
        </p:nvSpPr>
        <p:spPr>
          <a:xfrm>
            <a:off x="2091975" y="3302225"/>
            <a:ext cx="484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83E8C"/>
                </a:solidFill>
                <a:highlight>
                  <a:srgbClr val="FFFFFF"/>
                </a:highlight>
                <a:latin typeface="Courier New"/>
                <a:ea typeface="Courier New"/>
                <a:cs typeface="Courier New"/>
                <a:sym typeface="Courier New"/>
              </a:rPr>
              <a:t>kubectl</a:t>
            </a:r>
            <a:r>
              <a:rPr lang="en" sz="1200">
                <a:solidFill>
                  <a:srgbClr val="6D737D"/>
                </a:solidFill>
                <a:highlight>
                  <a:srgbClr val="FFFFFF"/>
                </a:highlight>
              </a:rPr>
              <a:t> has a command called </a:t>
            </a:r>
            <a:r>
              <a:rPr lang="en" sz="1200">
                <a:solidFill>
                  <a:srgbClr val="E83E8C"/>
                </a:solidFill>
                <a:highlight>
                  <a:srgbClr val="FFFFFF"/>
                </a:highlight>
                <a:latin typeface="Courier New"/>
                <a:ea typeface="Courier New"/>
                <a:cs typeface="Courier New"/>
                <a:sym typeface="Courier New"/>
              </a:rPr>
              <a:t>cordon</a:t>
            </a:r>
            <a:r>
              <a:rPr lang="en" sz="1200">
                <a:solidFill>
                  <a:srgbClr val="6D737D"/>
                </a:solidFill>
                <a:highlight>
                  <a:srgbClr val="FFFFFF"/>
                </a:highlight>
              </a:rPr>
              <a:t>, which allows us to make a node unschedulable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g226176330f6_19_2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464" name="Google Shape;2464;g226176330f6_19_2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65" name="Google Shape;2465;g226176330f6_19_2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lang="en" sz="1500">
                <a:solidFill>
                  <a:srgbClr val="292929"/>
                </a:solidFill>
                <a:highlight>
                  <a:srgbClr val="FFFFFF"/>
                </a:highlight>
                <a:latin typeface="Georgia"/>
                <a:ea typeface="Georgia"/>
                <a:cs typeface="Georgia"/>
                <a:sym typeface="Georgia"/>
              </a:rPr>
              <a:t>mark the node as unschedulable and also evict pods on the node.</a:t>
            </a:r>
            <a:r>
              <a:rPr b="1" lang="en" sz="1700">
                <a:solidFill>
                  <a:srgbClr val="0000FF"/>
                </a:solidFill>
              </a:rPr>
              <a:t> </a:t>
            </a:r>
            <a:r>
              <a:rPr b="1" lang="en" sz="1700">
                <a:solidFill>
                  <a:schemeClr val="dk1"/>
                </a:solidFill>
              </a:rPr>
              <a:t>in K8S ?</a:t>
            </a:r>
            <a:endParaRPr sz="1200"/>
          </a:p>
        </p:txBody>
      </p:sp>
      <p:sp>
        <p:nvSpPr>
          <p:cNvPr id="2466" name="Google Shape;2466;g226176330f6_19_23"/>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drain</a:t>
            </a:r>
            <a:endParaRPr b="1" sz="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9a1f72d980_0_89"/>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325" name="Google Shape;325;g19a1f72d980_0_89"/>
          <p:cNvSpPr/>
          <p:nvPr/>
        </p:nvSpPr>
        <p:spPr>
          <a:xfrm>
            <a:off x="494100" y="12108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Node is/are </a:t>
            </a:r>
            <a:endParaRPr b="1" sz="1800"/>
          </a:p>
        </p:txBody>
      </p:sp>
      <p:pic>
        <p:nvPicPr>
          <p:cNvPr id="326" name="Google Shape;326;g19a1f72d980_0_89"/>
          <p:cNvPicPr preferRelativeResize="0"/>
          <p:nvPr/>
        </p:nvPicPr>
        <p:blipFill>
          <a:blip r:embed="rId3">
            <a:alphaModFix/>
          </a:blip>
          <a:stretch>
            <a:fillRect/>
          </a:stretch>
        </p:blipFill>
        <p:spPr>
          <a:xfrm>
            <a:off x="2119250" y="1947549"/>
            <a:ext cx="1297475" cy="866050"/>
          </a:xfrm>
          <a:prstGeom prst="rect">
            <a:avLst/>
          </a:prstGeom>
          <a:noFill/>
          <a:ln>
            <a:noFill/>
          </a:ln>
        </p:spPr>
      </p:pic>
      <p:pic>
        <p:nvPicPr>
          <p:cNvPr id="327" name="Google Shape;327;g19a1f72d980_0_89"/>
          <p:cNvPicPr preferRelativeResize="0"/>
          <p:nvPr/>
        </p:nvPicPr>
        <p:blipFill>
          <a:blip r:embed="rId4">
            <a:alphaModFix/>
          </a:blip>
          <a:stretch>
            <a:fillRect/>
          </a:stretch>
        </p:blipFill>
        <p:spPr>
          <a:xfrm>
            <a:off x="5590875" y="1668400"/>
            <a:ext cx="1495425" cy="1533525"/>
          </a:xfrm>
          <a:prstGeom prst="rect">
            <a:avLst/>
          </a:prstGeom>
          <a:noFill/>
          <a:ln>
            <a:noFill/>
          </a:ln>
        </p:spPr>
      </p:pic>
      <p:cxnSp>
        <p:nvCxnSpPr>
          <p:cNvPr id="328" name="Google Shape;328;g19a1f72d980_0_89"/>
          <p:cNvCxnSpPr>
            <a:stCxn id="325" idx="0"/>
          </p:cNvCxnSpPr>
          <p:nvPr/>
        </p:nvCxnSpPr>
        <p:spPr>
          <a:xfrm>
            <a:off x="3852300" y="2276025"/>
            <a:ext cx="1798500" cy="3816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g226176330f6_19_3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472" name="Google Shape;2472;g226176330f6_19_30"/>
          <p:cNvSpPr/>
          <p:nvPr/>
        </p:nvSpPr>
        <p:spPr>
          <a:xfrm>
            <a:off x="3727050" y="521450"/>
            <a:ext cx="1248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cordon</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473" name="Google Shape;2473;g226176330f6_19_3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74" name="Google Shape;2474;g226176330f6_19_3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226176330f6_19_30"/>
          <p:cNvSpPr txBox="1"/>
          <p:nvPr/>
        </p:nvSpPr>
        <p:spPr>
          <a:xfrm>
            <a:off x="433775" y="2443375"/>
            <a:ext cx="6421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200">
                <a:solidFill>
                  <a:srgbClr val="292929"/>
                </a:solidFill>
                <a:highlight>
                  <a:srgbClr val="F2F2F2"/>
                </a:highlight>
                <a:latin typeface="Courier New"/>
                <a:ea typeface="Courier New"/>
                <a:cs typeface="Courier New"/>
                <a:sym typeface="Courier New"/>
              </a:rPr>
              <a:t>The given node will be marked unschedulable to prevent new pods from arriving. 'drain' evicts the pods. Otherwise, it will use normal DELETE to delete the pods. The 'drain' evicts or deletes all pods except mirror pods (which cannot be deleted through the API server).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g1a38b7796aa_0_7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481" name="Google Shape;2481;g1a38b7796aa_0_7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82" name="Google Shape;2482;g1a38b7796aa_0_71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Pods failure in K8S</a:t>
            </a:r>
            <a:endParaRPr sz="1200"/>
          </a:p>
        </p:txBody>
      </p:sp>
      <p:sp>
        <p:nvSpPr>
          <p:cNvPr id="2483" name="Google Shape;2483;g1a38b7796aa_0_711"/>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Pod failure</a:t>
            </a:r>
            <a:endParaRPr b="1" sz="500"/>
          </a:p>
          <a:p>
            <a:pPr indent="0" lvl="0" marL="0" rtl="0" algn="l">
              <a:spcBef>
                <a:spcPts val="0"/>
              </a:spcBef>
              <a:spcAft>
                <a:spcPts val="0"/>
              </a:spcAft>
              <a:buNone/>
            </a:pPr>
            <a:r>
              <a:t/>
            </a:r>
            <a:endParaRPr b="1" sz="5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g14388294d86_0_30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489" name="Google Shape;2489;g14388294d86_0_309"/>
          <p:cNvSpPr/>
          <p:nvPr/>
        </p:nvSpPr>
        <p:spPr>
          <a:xfrm>
            <a:off x="3372925" y="521450"/>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Pod Failure errors</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490" name="Google Shape;2490;g14388294d86_0_30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491" name="Google Shape;2491;g14388294d86_0_30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g14388294d86_0_309"/>
          <p:cNvSpPr txBox="1"/>
          <p:nvPr/>
        </p:nvSpPr>
        <p:spPr>
          <a:xfrm>
            <a:off x="3426050" y="1416450"/>
            <a:ext cx="27000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CreateContainerConfigError and CreateContainerError </a:t>
            </a:r>
            <a:r>
              <a:rPr b="0" i="0" lang="en" sz="1100" u="none" cap="none" strike="noStrike">
                <a:solidFill>
                  <a:schemeClr val="dk1"/>
                </a:solidFill>
                <a:latin typeface="Arial"/>
                <a:ea typeface="Arial"/>
                <a:cs typeface="Arial"/>
                <a:sym typeface="Arial"/>
              </a:rPr>
              <a:t>are two errors that occur when a Kubernetes tries to create a container in a pod, but fails before the container enters the Running state.</a:t>
            </a:r>
            <a:endParaRPr b="0" i="0" sz="1400" u="none" cap="none" strike="noStrike">
              <a:solidFill>
                <a:srgbClr val="000000"/>
              </a:solidFill>
              <a:latin typeface="Arial"/>
              <a:ea typeface="Arial"/>
              <a:cs typeface="Arial"/>
              <a:sym typeface="Arial"/>
            </a:endParaRPr>
          </a:p>
        </p:txBody>
      </p:sp>
      <p:sp>
        <p:nvSpPr>
          <p:cNvPr id="2493" name="Google Shape;2493;g14388294d86_0_309"/>
          <p:cNvSpPr txBox="1"/>
          <p:nvPr/>
        </p:nvSpPr>
        <p:spPr>
          <a:xfrm>
            <a:off x="6303225" y="1230550"/>
            <a:ext cx="24081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main cause of </a:t>
            </a:r>
            <a:r>
              <a:rPr b="1" i="0" lang="en" sz="1100" u="none" cap="none" strike="noStrike">
                <a:solidFill>
                  <a:schemeClr val="dk1"/>
                </a:solidFill>
                <a:latin typeface="Arial"/>
                <a:ea typeface="Arial"/>
                <a:cs typeface="Arial"/>
                <a:sym typeface="Arial"/>
              </a:rPr>
              <a:t>CreateContainerConfigError</a:t>
            </a:r>
            <a:r>
              <a:rPr b="0" i="0" lang="en" sz="1100" u="none" cap="none" strike="noStrike">
                <a:solidFill>
                  <a:schemeClr val="dk1"/>
                </a:solidFill>
                <a:latin typeface="Arial"/>
                <a:ea typeface="Arial"/>
                <a:cs typeface="Arial"/>
                <a:sym typeface="Arial"/>
              </a:rPr>
              <a:t> is either a</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secret</a:t>
            </a:r>
            <a:r>
              <a:rPr b="0" i="0" lang="en" sz="1100" u="none" cap="none" strike="noStrike">
                <a:solidFill>
                  <a:schemeClr val="dk1"/>
                </a:solidFill>
                <a:latin typeface="Arial"/>
                <a:ea typeface="Arial"/>
                <a:cs typeface="Arial"/>
                <a:sym typeface="Arial"/>
              </a:rPr>
              <a:t> or ConfigMap that’s referenced in your pod, but doesn’t exist.</a:t>
            </a:r>
            <a:endParaRPr b="0" i="0" sz="1400" u="none" cap="none" strike="noStrike">
              <a:solidFill>
                <a:srgbClr val="000000"/>
              </a:solidFill>
              <a:latin typeface="Arial"/>
              <a:ea typeface="Arial"/>
              <a:cs typeface="Arial"/>
              <a:sym typeface="Arial"/>
            </a:endParaRPr>
          </a:p>
        </p:txBody>
      </p:sp>
      <p:sp>
        <p:nvSpPr>
          <p:cNvPr id="2494" name="Google Shape;2494;g14388294d86_0_309"/>
          <p:cNvSpPr txBox="1"/>
          <p:nvPr/>
        </p:nvSpPr>
        <p:spPr>
          <a:xfrm>
            <a:off x="3638525" y="2779800"/>
            <a:ext cx="2487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ImagePullBackOff </a:t>
            </a:r>
            <a:r>
              <a:rPr b="0" i="0" lang="en" sz="1100" u="none" cap="none" strike="noStrike">
                <a:solidFill>
                  <a:schemeClr val="dk1"/>
                </a:solidFill>
                <a:latin typeface="Arial"/>
                <a:ea typeface="Arial"/>
                <a:cs typeface="Arial"/>
                <a:sym typeface="Arial"/>
              </a:rPr>
              <a:t>means that a Pod couldn't start, because Kubernetes couldn't pull a container image.</a:t>
            </a:r>
            <a:endParaRPr b="0" i="0" sz="1400" u="none" cap="none" strike="noStrike">
              <a:solidFill>
                <a:srgbClr val="000000"/>
              </a:solidFill>
              <a:latin typeface="Arial"/>
              <a:ea typeface="Arial"/>
              <a:cs typeface="Arial"/>
              <a:sym typeface="Arial"/>
            </a:endParaRPr>
          </a:p>
        </p:txBody>
      </p:sp>
      <p:sp>
        <p:nvSpPr>
          <p:cNvPr id="2495" name="Google Shape;2495;g14388294d86_0_309"/>
          <p:cNvSpPr txBox="1"/>
          <p:nvPr/>
        </p:nvSpPr>
        <p:spPr>
          <a:xfrm>
            <a:off x="903000" y="4090000"/>
            <a:ext cx="509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g14388294d86_0_309"/>
          <p:cNvSpPr txBox="1"/>
          <p:nvPr/>
        </p:nvSpPr>
        <p:spPr>
          <a:xfrm>
            <a:off x="150500" y="1822375"/>
            <a:ext cx="27000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1" lang="en" sz="1100" u="none" cap="none" strike="noStrike">
                <a:solidFill>
                  <a:schemeClr val="dk1"/>
                </a:solidFill>
                <a:latin typeface="Arial"/>
                <a:ea typeface="Arial"/>
                <a:cs typeface="Arial"/>
                <a:sym typeface="Arial"/>
              </a:rPr>
              <a:t>CrashLoopBackOff</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is a common error in Kubernetes, indicating a pod constantly crashing in an endless loop.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g1a38b7796aa_0_71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502" name="Google Shape;2502;g1a38b7796aa_0_71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03" name="Google Shape;2503;g1a38b7796aa_0_718"/>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Commands</a:t>
            </a:r>
            <a:r>
              <a:rPr b="1" lang="en" sz="1700">
                <a:solidFill>
                  <a:schemeClr val="dk1"/>
                </a:solidFill>
              </a:rPr>
              <a:t> in K8S</a:t>
            </a:r>
            <a:endParaRPr sz="1200"/>
          </a:p>
        </p:txBody>
      </p:sp>
      <p:sp>
        <p:nvSpPr>
          <p:cNvPr id="2504" name="Google Shape;2504;g1a38b7796aa_0_718"/>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Kubectl commands</a:t>
            </a:r>
            <a:endParaRPr b="1" sz="500"/>
          </a:p>
          <a:p>
            <a:pPr indent="0" lvl="0" marL="0" rtl="0" algn="l">
              <a:spcBef>
                <a:spcPts val="0"/>
              </a:spcBef>
              <a:spcAft>
                <a:spcPts val="0"/>
              </a:spcAft>
              <a:buNone/>
            </a:pPr>
            <a:r>
              <a:t/>
            </a:r>
            <a:endParaRPr b="1" sz="5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g14388294d86_0_33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10" name="Google Shape;2510;g14388294d86_0_334"/>
          <p:cNvSpPr/>
          <p:nvPr/>
        </p:nvSpPr>
        <p:spPr>
          <a:xfrm>
            <a:off x="3125050" y="107032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11" name="Google Shape;2511;g14388294d86_0_33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12" name="Google Shape;2512;g14388294d86_0_33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g14388294d86_0_334"/>
          <p:cNvSpPr txBox="1"/>
          <p:nvPr/>
        </p:nvSpPr>
        <p:spPr>
          <a:xfrm>
            <a:off x="903000" y="4090000"/>
            <a:ext cx="509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4" name="Google Shape;2514;g14388294d86_0_334"/>
          <p:cNvPicPr preferRelativeResize="0"/>
          <p:nvPr/>
        </p:nvPicPr>
        <p:blipFill rotWithShape="1">
          <a:blip r:embed="rId4">
            <a:alphaModFix/>
          </a:blip>
          <a:srcRect b="0" l="0" r="0" t="0"/>
          <a:stretch/>
        </p:blipFill>
        <p:spPr>
          <a:xfrm>
            <a:off x="1540850" y="2052700"/>
            <a:ext cx="6062300" cy="30311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g14388294d86_0_34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20" name="Google Shape;2520;g14388294d86_0_347"/>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21" name="Google Shape;2521;g14388294d86_0_34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22" name="Google Shape;2522;g14388294d86_0_34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g14388294d86_0_347"/>
          <p:cNvSpPr txBox="1"/>
          <p:nvPr/>
        </p:nvSpPr>
        <p:spPr>
          <a:xfrm>
            <a:off x="2372575" y="2912550"/>
            <a:ext cx="50991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2300" u="none" cap="none" strike="noStrike">
                <a:solidFill>
                  <a:schemeClr val="dk1"/>
                </a:solidFill>
                <a:highlight>
                  <a:srgbClr val="F8F8F8"/>
                </a:highlight>
                <a:latin typeface="Arial"/>
                <a:ea typeface="Arial"/>
                <a:cs typeface="Arial"/>
                <a:sym typeface="Arial"/>
              </a:rPr>
              <a:t>kubectl config view</a:t>
            </a:r>
            <a:endParaRPr b="0" i="0" sz="2300" u="none" cap="none" strike="noStrike">
              <a:solidFill>
                <a:schemeClr val="dk1"/>
              </a:solidFill>
              <a:highlight>
                <a:srgbClr val="F8F8F8"/>
              </a:highlight>
              <a:latin typeface="Arial"/>
              <a:ea typeface="Arial"/>
              <a:cs typeface="Arial"/>
              <a:sym typeface="Arial"/>
            </a:endParaRPr>
          </a:p>
        </p:txBody>
      </p:sp>
      <p:sp>
        <p:nvSpPr>
          <p:cNvPr id="2524" name="Google Shape;2524;g14388294d86_0_347"/>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Show Merged kubeconfig settings.</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g14388294d86_0_35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30" name="Google Shape;2530;g14388294d86_0_359"/>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31" name="Google Shape;2531;g14388294d86_0_35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32" name="Google Shape;2532;g14388294d86_0_35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g14388294d86_0_359"/>
          <p:cNvSpPr txBox="1"/>
          <p:nvPr/>
        </p:nvSpPr>
        <p:spPr>
          <a:xfrm>
            <a:off x="2372575" y="2912550"/>
            <a:ext cx="50991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1"/>
                </a:solidFill>
                <a:highlight>
                  <a:srgbClr val="F8F8F8"/>
                </a:highlight>
                <a:latin typeface="Arial"/>
                <a:ea typeface="Arial"/>
                <a:cs typeface="Arial"/>
                <a:sym typeface="Arial"/>
              </a:rPr>
              <a:t>kubectl apply -f [ manifest file]</a:t>
            </a:r>
            <a:endParaRPr b="0" i="0" sz="2300" u="none" cap="none" strike="noStrike">
              <a:solidFill>
                <a:schemeClr val="dk1"/>
              </a:solidFill>
              <a:highlight>
                <a:srgbClr val="F8F8F8"/>
              </a:highlight>
              <a:latin typeface="Arial"/>
              <a:ea typeface="Arial"/>
              <a:cs typeface="Arial"/>
              <a:sym typeface="Arial"/>
            </a:endParaRPr>
          </a:p>
        </p:txBody>
      </p:sp>
      <p:sp>
        <p:nvSpPr>
          <p:cNvPr id="2534" name="Google Shape;2534;g14388294d86_0_359"/>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Creating Object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g14388294d86_0_359"/>
          <p:cNvSpPr txBox="1"/>
          <p:nvPr/>
        </p:nvSpPr>
        <p:spPr>
          <a:xfrm>
            <a:off x="2478800" y="3603100"/>
            <a:ext cx="390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Kubectl apply -f deployment.yml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g14388294d86_0_36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41" name="Google Shape;2541;g14388294d86_0_369"/>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42" name="Google Shape;2542;g14388294d86_0_36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43" name="Google Shape;2543;g14388294d86_0_36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g14388294d86_0_369"/>
          <p:cNvSpPr txBox="1"/>
          <p:nvPr/>
        </p:nvSpPr>
        <p:spPr>
          <a:xfrm>
            <a:off x="2248625" y="2151200"/>
            <a:ext cx="50991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1"/>
                </a:solidFill>
                <a:highlight>
                  <a:srgbClr val="F8F8F8"/>
                </a:highlight>
                <a:latin typeface="Arial"/>
                <a:ea typeface="Arial"/>
                <a:cs typeface="Arial"/>
                <a:sym typeface="Arial"/>
              </a:rPr>
              <a:t>Kubectl get  [ Object name]</a:t>
            </a:r>
            <a:endParaRPr b="0" i="0" sz="2300" u="none" cap="none" strike="noStrike">
              <a:solidFill>
                <a:schemeClr val="dk1"/>
              </a:solidFill>
              <a:highlight>
                <a:srgbClr val="F8F8F8"/>
              </a:highlight>
              <a:latin typeface="Arial"/>
              <a:ea typeface="Arial"/>
              <a:cs typeface="Arial"/>
              <a:sym typeface="Arial"/>
            </a:endParaRPr>
          </a:p>
        </p:txBody>
      </p:sp>
      <p:sp>
        <p:nvSpPr>
          <p:cNvPr id="2545" name="Google Shape;2545;g14388294d86_0_369"/>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List Object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46" name="Google Shape;2546;g14388294d86_0_369"/>
          <p:cNvPicPr preferRelativeResize="0"/>
          <p:nvPr/>
        </p:nvPicPr>
        <p:blipFill rotWithShape="1">
          <a:blip r:embed="rId4">
            <a:alphaModFix/>
          </a:blip>
          <a:srcRect b="0" l="0" r="0" t="0"/>
          <a:stretch/>
        </p:blipFill>
        <p:spPr>
          <a:xfrm>
            <a:off x="152400" y="3240875"/>
            <a:ext cx="6058471" cy="175022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g14388294d86_0_38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52" name="Google Shape;2552;g14388294d86_0_380"/>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53" name="Google Shape;2553;g14388294d86_0_38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54" name="Google Shape;2554;g14388294d86_0_38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g14388294d86_0_380"/>
          <p:cNvSpPr txBox="1"/>
          <p:nvPr/>
        </p:nvSpPr>
        <p:spPr>
          <a:xfrm>
            <a:off x="2248625" y="2151200"/>
            <a:ext cx="5099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highlight>
                  <a:srgbClr val="F8F8F8"/>
                </a:highlight>
                <a:latin typeface="Arial"/>
                <a:ea typeface="Arial"/>
                <a:cs typeface="Arial"/>
                <a:sym typeface="Arial"/>
              </a:rPr>
              <a:t>Kubectl get  [ Object] [object name ] -oyaml</a:t>
            </a:r>
            <a:endParaRPr b="0" i="0" sz="1900" u="none" cap="none" strike="noStrike">
              <a:solidFill>
                <a:schemeClr val="dk1"/>
              </a:solidFill>
              <a:highlight>
                <a:srgbClr val="F8F8F8"/>
              </a:highlight>
              <a:latin typeface="Arial"/>
              <a:ea typeface="Arial"/>
              <a:cs typeface="Arial"/>
              <a:sym typeface="Arial"/>
            </a:endParaRPr>
          </a:p>
        </p:txBody>
      </p:sp>
      <p:sp>
        <p:nvSpPr>
          <p:cNvPr id="2556" name="Google Shape;2556;g14388294d86_0_380"/>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Get the yaml file of  Object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7" name="Google Shape;2557;g14388294d86_0_380"/>
          <p:cNvPicPr preferRelativeResize="0"/>
          <p:nvPr/>
        </p:nvPicPr>
        <p:blipFill rotWithShape="1">
          <a:blip r:embed="rId4">
            <a:alphaModFix/>
          </a:blip>
          <a:srcRect b="0" l="0" r="0" t="0"/>
          <a:stretch/>
        </p:blipFill>
        <p:spPr>
          <a:xfrm>
            <a:off x="152400" y="2842400"/>
            <a:ext cx="7234315" cy="21487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g14388294d86_0_39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63" name="Google Shape;2563;g14388294d86_0_392"/>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64" name="Google Shape;2564;g14388294d86_0_39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65" name="Google Shape;2565;g14388294d86_0_39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g14388294d86_0_392"/>
          <p:cNvSpPr txBox="1"/>
          <p:nvPr/>
        </p:nvSpPr>
        <p:spPr>
          <a:xfrm>
            <a:off x="2248625" y="2151200"/>
            <a:ext cx="50991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1"/>
                </a:solidFill>
                <a:highlight>
                  <a:srgbClr val="F8F8F8"/>
                </a:highlight>
                <a:latin typeface="Arial"/>
                <a:ea typeface="Arial"/>
                <a:cs typeface="Arial"/>
                <a:sym typeface="Arial"/>
              </a:rPr>
              <a:t>Kubectl get  [ Object name] -owide </a:t>
            </a:r>
            <a:endParaRPr b="0" i="0" sz="2300" u="none" cap="none" strike="noStrike">
              <a:solidFill>
                <a:schemeClr val="dk1"/>
              </a:solidFill>
              <a:highlight>
                <a:srgbClr val="F8F8F8"/>
              </a:highlight>
              <a:latin typeface="Arial"/>
              <a:ea typeface="Arial"/>
              <a:cs typeface="Arial"/>
              <a:sym typeface="Arial"/>
            </a:endParaRPr>
          </a:p>
        </p:txBody>
      </p:sp>
      <p:sp>
        <p:nvSpPr>
          <p:cNvPr id="2567" name="Google Shape;2567;g14388294d86_0_392"/>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Check on which node the object was deployed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8" name="Google Shape;2568;g14388294d86_0_392"/>
          <p:cNvPicPr preferRelativeResize="0"/>
          <p:nvPr/>
        </p:nvPicPr>
        <p:blipFill rotWithShape="1">
          <a:blip r:embed="rId4">
            <a:alphaModFix/>
          </a:blip>
          <a:srcRect b="0" l="0" r="0" t="0"/>
          <a:stretch/>
        </p:blipFill>
        <p:spPr>
          <a:xfrm>
            <a:off x="152400" y="2842400"/>
            <a:ext cx="8839200" cy="1797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9a1f72d980_0_397"/>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a Node  </a:t>
            </a:r>
            <a:endParaRPr sz="3180"/>
          </a:p>
        </p:txBody>
      </p:sp>
      <p:pic>
        <p:nvPicPr>
          <p:cNvPr id="334" name="Google Shape;334;g19a1f72d980_0_397"/>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335" name="Google Shape;335;g19a1f72d980_0_397"/>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A </a:t>
            </a:r>
            <a:r>
              <a:rPr b="1" lang="en" sz="1100">
                <a:solidFill>
                  <a:schemeClr val="dk1"/>
                </a:solidFill>
              </a:rPr>
              <a:t>Node</a:t>
            </a:r>
            <a:r>
              <a:rPr lang="en" sz="1100">
                <a:solidFill>
                  <a:schemeClr val="dk1"/>
                </a:solidFill>
              </a:rPr>
              <a:t> is a worker machine in Kubernetes and may be either a virtual or a physical machine, depending on the cluster.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a node  crash ?</a:t>
            </a:r>
            <a:endParaRPr b="1" sz="1100">
              <a:solidFill>
                <a:schemeClr val="dk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g14388294d86_0_40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74" name="Google Shape;2574;g14388294d86_0_403"/>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75" name="Google Shape;2575;g14388294d86_0_40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76" name="Google Shape;2576;g14388294d86_0_40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g14388294d86_0_403"/>
          <p:cNvSpPr txBox="1"/>
          <p:nvPr/>
        </p:nvSpPr>
        <p:spPr>
          <a:xfrm>
            <a:off x="2248625" y="2151200"/>
            <a:ext cx="5099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highlight>
                  <a:srgbClr val="F8F8F8"/>
                </a:highlight>
                <a:latin typeface="Arial"/>
                <a:ea typeface="Arial"/>
                <a:cs typeface="Arial"/>
                <a:sym typeface="Arial"/>
              </a:rPr>
              <a:t>Kubectl -n [namespace] get  [ Object name] </a:t>
            </a:r>
            <a:endParaRPr b="0" i="0" sz="1900" u="none" cap="none" strike="noStrike">
              <a:solidFill>
                <a:schemeClr val="dk1"/>
              </a:solidFill>
              <a:highlight>
                <a:srgbClr val="F8F8F8"/>
              </a:highlight>
              <a:latin typeface="Arial"/>
              <a:ea typeface="Arial"/>
              <a:cs typeface="Arial"/>
              <a:sym typeface="Arial"/>
            </a:endParaRPr>
          </a:p>
        </p:txBody>
      </p:sp>
      <p:sp>
        <p:nvSpPr>
          <p:cNvPr id="2578" name="Google Shape;2578;g14388294d86_0_403"/>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List Object by namespace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9" name="Google Shape;2579;g14388294d86_0_403"/>
          <p:cNvPicPr preferRelativeResize="0"/>
          <p:nvPr/>
        </p:nvPicPr>
        <p:blipFill rotWithShape="1">
          <a:blip r:embed="rId4">
            <a:alphaModFix/>
          </a:blip>
          <a:srcRect b="0" l="0" r="0" t="0"/>
          <a:stretch/>
        </p:blipFill>
        <p:spPr>
          <a:xfrm>
            <a:off x="152400" y="2842400"/>
            <a:ext cx="6474877" cy="214870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g14388294d86_0_41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85" name="Google Shape;2585;g14388294d86_0_414"/>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86" name="Google Shape;2586;g14388294d86_0_41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87" name="Google Shape;2587;g14388294d86_0_41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g14388294d86_0_414"/>
          <p:cNvSpPr txBox="1"/>
          <p:nvPr/>
        </p:nvSpPr>
        <p:spPr>
          <a:xfrm>
            <a:off x="2248625" y="2151200"/>
            <a:ext cx="5099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highlight>
                  <a:srgbClr val="F8F8F8"/>
                </a:highlight>
                <a:latin typeface="Arial"/>
                <a:ea typeface="Arial"/>
                <a:cs typeface="Arial"/>
                <a:sym typeface="Arial"/>
              </a:rPr>
              <a:t>Kubectl delete  [object] [ Object name] </a:t>
            </a:r>
            <a:endParaRPr b="0" i="0" sz="1900" u="none" cap="none" strike="noStrike">
              <a:solidFill>
                <a:schemeClr val="dk1"/>
              </a:solidFill>
              <a:highlight>
                <a:srgbClr val="F8F8F8"/>
              </a:highlight>
              <a:latin typeface="Arial"/>
              <a:ea typeface="Arial"/>
              <a:cs typeface="Arial"/>
              <a:sym typeface="Arial"/>
            </a:endParaRPr>
          </a:p>
        </p:txBody>
      </p:sp>
      <p:sp>
        <p:nvSpPr>
          <p:cNvPr id="2589" name="Google Shape;2589;g14388294d86_0_414"/>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Delete objects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0" name="Google Shape;2590;g14388294d86_0_414"/>
          <p:cNvPicPr preferRelativeResize="0"/>
          <p:nvPr/>
        </p:nvPicPr>
        <p:blipFill rotWithShape="1">
          <a:blip r:embed="rId4">
            <a:alphaModFix/>
          </a:blip>
          <a:srcRect b="0" l="0" r="0" t="0"/>
          <a:stretch/>
        </p:blipFill>
        <p:spPr>
          <a:xfrm>
            <a:off x="1081950" y="2771725"/>
            <a:ext cx="6785397" cy="2210501"/>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g14388294d86_0_42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596" name="Google Shape;2596;g14388294d86_0_425"/>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597" name="Google Shape;2597;g14388294d86_0_4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598" name="Google Shape;2598;g14388294d86_0_42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g14388294d86_0_425"/>
          <p:cNvSpPr txBox="1"/>
          <p:nvPr/>
        </p:nvSpPr>
        <p:spPr>
          <a:xfrm>
            <a:off x="2248625" y="2151200"/>
            <a:ext cx="5099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chemeClr val="dk1"/>
                </a:solidFill>
                <a:highlight>
                  <a:srgbClr val="F8F8F8"/>
                </a:highlight>
                <a:latin typeface="Arial"/>
                <a:ea typeface="Arial"/>
                <a:cs typeface="Arial"/>
                <a:sym typeface="Arial"/>
              </a:rPr>
              <a:t>Kubectl describe  [object] [ Object name] </a:t>
            </a:r>
            <a:endParaRPr b="0" i="0" sz="1900" u="none" cap="none" strike="noStrike">
              <a:solidFill>
                <a:schemeClr val="dk1"/>
              </a:solidFill>
              <a:highlight>
                <a:srgbClr val="F8F8F8"/>
              </a:highlight>
              <a:latin typeface="Arial"/>
              <a:ea typeface="Arial"/>
              <a:cs typeface="Arial"/>
              <a:sym typeface="Arial"/>
            </a:endParaRPr>
          </a:p>
        </p:txBody>
      </p:sp>
      <p:sp>
        <p:nvSpPr>
          <p:cNvPr id="2600" name="Google Shape;2600;g14388294d86_0_425"/>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Describe objects  —---- important troubleshooting command</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1" name="Google Shape;2601;g14388294d86_0_425"/>
          <p:cNvPicPr preferRelativeResize="0"/>
          <p:nvPr/>
        </p:nvPicPr>
        <p:blipFill rotWithShape="1">
          <a:blip r:embed="rId4">
            <a:alphaModFix/>
          </a:blip>
          <a:srcRect b="0" l="0" r="0" t="0"/>
          <a:stretch/>
        </p:blipFill>
        <p:spPr>
          <a:xfrm>
            <a:off x="954100" y="2771750"/>
            <a:ext cx="7290772" cy="22105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g14388294d86_0_43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07" name="Google Shape;2607;g14388294d86_0_436"/>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08" name="Google Shape;2608;g14388294d86_0_4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09" name="Google Shape;2609;g14388294d86_0_43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g14388294d86_0_436"/>
          <p:cNvSpPr txBox="1"/>
          <p:nvPr/>
        </p:nvSpPr>
        <p:spPr>
          <a:xfrm>
            <a:off x="2248625" y="2151200"/>
            <a:ext cx="509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highlight>
                  <a:srgbClr val="F8F8F8"/>
                </a:highlight>
                <a:latin typeface="Arial"/>
                <a:ea typeface="Arial"/>
                <a:cs typeface="Arial"/>
                <a:sym typeface="Arial"/>
              </a:rPr>
              <a:t>Kubectl scale [object ] [ Object name] -- replicas=[number of replicas desired]</a:t>
            </a:r>
            <a:endParaRPr b="0" i="0" sz="1000" u="none" cap="none" strike="noStrike">
              <a:solidFill>
                <a:schemeClr val="dk1"/>
              </a:solidFill>
              <a:highlight>
                <a:srgbClr val="F8F8F8"/>
              </a:highlight>
              <a:latin typeface="Arial"/>
              <a:ea typeface="Arial"/>
              <a:cs typeface="Arial"/>
              <a:sym typeface="Arial"/>
            </a:endParaRPr>
          </a:p>
        </p:txBody>
      </p:sp>
      <p:sp>
        <p:nvSpPr>
          <p:cNvPr id="2611" name="Google Shape;2611;g14388294d86_0_436"/>
          <p:cNvSpPr txBox="1"/>
          <p:nvPr/>
        </p:nvSpPr>
        <p:spPr>
          <a:xfrm>
            <a:off x="1894500" y="1814825"/>
            <a:ext cx="4656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Scaling ressources</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2" name="Google Shape;2612;g14388294d86_0_436"/>
          <p:cNvPicPr preferRelativeResize="0"/>
          <p:nvPr/>
        </p:nvPicPr>
        <p:blipFill rotWithShape="1">
          <a:blip r:embed="rId4">
            <a:alphaModFix/>
          </a:blip>
          <a:srcRect b="0" l="0" r="0" t="0"/>
          <a:stretch/>
        </p:blipFill>
        <p:spPr>
          <a:xfrm>
            <a:off x="251225" y="3268625"/>
            <a:ext cx="8839204" cy="975420"/>
          </a:xfrm>
          <a:prstGeom prst="rect">
            <a:avLst/>
          </a:prstGeom>
          <a:noFill/>
          <a:ln>
            <a:noFill/>
          </a:ln>
        </p:spPr>
      </p:pic>
      <p:sp>
        <p:nvSpPr>
          <p:cNvPr id="2613" name="Google Shape;2613;g14388294d86_0_436"/>
          <p:cNvSpPr txBox="1"/>
          <p:nvPr/>
        </p:nvSpPr>
        <p:spPr>
          <a:xfrm>
            <a:off x="637400" y="2894875"/>
            <a:ext cx="62325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900" u="none" cap="none" strike="noStrike">
                <a:solidFill>
                  <a:srgbClr val="D4D4D4"/>
                </a:solidFill>
                <a:highlight>
                  <a:srgbClr val="1E1E1E"/>
                </a:highlight>
                <a:latin typeface="Courier New"/>
                <a:ea typeface="Courier New"/>
                <a:cs typeface="Courier New"/>
                <a:sym typeface="Courier New"/>
              </a:rPr>
              <a:t>kubectl scale deploy </a:t>
            </a:r>
            <a:r>
              <a:rPr b="0" i="0" lang="en" sz="900" u="none" cap="none" strike="noStrike">
                <a:solidFill>
                  <a:srgbClr val="DCDCAA"/>
                </a:solidFill>
                <a:highlight>
                  <a:srgbClr val="1E1E1E"/>
                </a:highlight>
                <a:latin typeface="Courier New"/>
                <a:ea typeface="Courier New"/>
                <a:cs typeface="Courier New"/>
                <a:sym typeface="Courier New"/>
              </a:rPr>
              <a:t>test</a:t>
            </a:r>
            <a:r>
              <a:rPr b="0" i="0" lang="en" sz="900" u="none" cap="none" strike="noStrike">
                <a:solidFill>
                  <a:srgbClr val="D4D4D4"/>
                </a:solidFill>
                <a:highlight>
                  <a:srgbClr val="1E1E1E"/>
                </a:highlight>
                <a:latin typeface="Courier New"/>
                <a:ea typeface="Courier New"/>
                <a:cs typeface="Courier New"/>
                <a:sym typeface="Courier New"/>
              </a:rPr>
              <a:t> --replicas=5</a:t>
            </a:r>
            <a:endParaRPr b="0" i="0" sz="90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g14388294d86_0_44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19" name="Google Shape;2619;g14388294d86_0_449"/>
          <p:cNvSpPr/>
          <p:nvPr/>
        </p:nvSpPr>
        <p:spPr>
          <a:xfrm>
            <a:off x="2992275" y="707375"/>
            <a:ext cx="2815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20" name="Google Shape;2620;g14388294d86_0_44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21" name="Google Shape;2621;g14388294d86_0_44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g14388294d86_0_449"/>
          <p:cNvSpPr txBox="1"/>
          <p:nvPr/>
        </p:nvSpPr>
        <p:spPr>
          <a:xfrm>
            <a:off x="2452250" y="2035800"/>
            <a:ext cx="5099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highlight>
                  <a:srgbClr val="F8F8F8"/>
                </a:highlight>
                <a:latin typeface="Arial"/>
                <a:ea typeface="Arial"/>
                <a:cs typeface="Arial"/>
                <a:sym typeface="Arial"/>
              </a:rPr>
              <a:t>Kubectl logs [pod name]</a:t>
            </a:r>
            <a:endParaRPr b="1" i="0" sz="1800" u="none" cap="none" strike="noStrike">
              <a:solidFill>
                <a:schemeClr val="dk1"/>
              </a:solidFill>
              <a:highlight>
                <a:srgbClr val="F8F8F8"/>
              </a:highlight>
              <a:latin typeface="Arial"/>
              <a:ea typeface="Arial"/>
              <a:cs typeface="Arial"/>
              <a:sym typeface="Arial"/>
            </a:endParaRPr>
          </a:p>
        </p:txBody>
      </p:sp>
      <p:sp>
        <p:nvSpPr>
          <p:cNvPr id="2623" name="Google Shape;2623;g14388294d86_0_449"/>
          <p:cNvSpPr txBox="1"/>
          <p:nvPr/>
        </p:nvSpPr>
        <p:spPr>
          <a:xfrm>
            <a:off x="3585400" y="1585263"/>
            <a:ext cx="1743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8800"/>
                </a:solidFill>
                <a:highlight>
                  <a:srgbClr val="F8F8F8"/>
                </a:highlight>
                <a:latin typeface="Arial"/>
                <a:ea typeface="Arial"/>
                <a:cs typeface="Arial"/>
                <a:sym typeface="Arial"/>
              </a:rPr>
              <a:t>Get the logs of a pod</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4" name="Google Shape;2624;g14388294d86_0_449"/>
          <p:cNvPicPr preferRelativeResize="0"/>
          <p:nvPr/>
        </p:nvPicPr>
        <p:blipFill rotWithShape="1">
          <a:blip r:embed="rId4">
            <a:alphaModFix/>
          </a:blip>
          <a:srcRect b="0" l="0" r="0" t="0"/>
          <a:stretch/>
        </p:blipFill>
        <p:spPr>
          <a:xfrm>
            <a:off x="152400" y="2649900"/>
            <a:ext cx="8839204" cy="135954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g14388294d86_0_46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30" name="Google Shape;2630;g14388294d86_0_461"/>
          <p:cNvSpPr/>
          <p:nvPr/>
        </p:nvSpPr>
        <p:spPr>
          <a:xfrm>
            <a:off x="3974900" y="729500"/>
            <a:ext cx="1814700" cy="5865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31" name="Google Shape;2631;g14388294d86_0_46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32" name="Google Shape;2632;g14388294d86_0_46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g14388294d86_0_461"/>
          <p:cNvSpPr txBox="1"/>
          <p:nvPr/>
        </p:nvSpPr>
        <p:spPr>
          <a:xfrm>
            <a:off x="1540400" y="1585275"/>
            <a:ext cx="7153200" cy="92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Copy files and directories to and from containers</a:t>
            </a:r>
            <a:endParaRPr b="1" i="0" sz="17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100"/>
              <a:buFont typeface="Arial"/>
              <a:buNone/>
            </a:pPr>
            <a:r>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4" name="Google Shape;2634;g14388294d86_0_461"/>
          <p:cNvPicPr preferRelativeResize="0"/>
          <p:nvPr/>
        </p:nvPicPr>
        <p:blipFill rotWithShape="1">
          <a:blip r:embed="rId4">
            <a:alphaModFix/>
          </a:blip>
          <a:srcRect b="0" l="0" r="0" t="0"/>
          <a:stretch/>
        </p:blipFill>
        <p:spPr>
          <a:xfrm>
            <a:off x="152400" y="2659275"/>
            <a:ext cx="8839204" cy="67761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g14388294d86_0_48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40" name="Google Shape;2640;g14388294d86_0_480"/>
          <p:cNvSpPr/>
          <p:nvPr/>
        </p:nvSpPr>
        <p:spPr>
          <a:xfrm>
            <a:off x="3974900" y="729500"/>
            <a:ext cx="1814700" cy="5865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Commands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41" name="Google Shape;2641;g14388294d86_0_48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42" name="Google Shape;2642;g14388294d86_0_48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g14388294d86_0_480"/>
          <p:cNvSpPr txBox="1"/>
          <p:nvPr/>
        </p:nvSpPr>
        <p:spPr>
          <a:xfrm>
            <a:off x="1540400" y="1585275"/>
            <a:ext cx="7153200" cy="145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rgbClr val="000000"/>
              </a:buClr>
              <a:buSzPts val="1700"/>
              <a:buFont typeface="Arial"/>
              <a:buNone/>
            </a:pPr>
            <a:r>
              <a:rPr b="1" i="0" lang="en" sz="1700" u="none" cap="none" strike="noStrike">
                <a:solidFill>
                  <a:schemeClr val="dk1"/>
                </a:solidFill>
                <a:latin typeface="Arial"/>
                <a:ea typeface="Arial"/>
                <a:cs typeface="Arial"/>
                <a:sym typeface="Arial"/>
              </a:rPr>
              <a:t>Interacting with Nodes and cluster</a:t>
            </a:r>
            <a:endParaRPr b="1" i="0" sz="17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700"/>
              <a:buFont typeface="Arial"/>
              <a:buNone/>
            </a:pPr>
            <a:r>
              <a:t/>
            </a:r>
            <a:endParaRPr b="1" i="0" sz="17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100"/>
              <a:buFont typeface="Arial"/>
              <a:buNone/>
            </a:pPr>
            <a:r>
              <a:t/>
            </a:r>
            <a:endParaRPr b="0" i="1" sz="1100" u="none" cap="none" strike="noStrike">
              <a:solidFill>
                <a:srgbClr val="008800"/>
              </a:solidFill>
              <a:highlight>
                <a:srgbClr val="F8F8F8"/>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4" name="Google Shape;2644;g14388294d86_0_480"/>
          <p:cNvPicPr preferRelativeResize="0"/>
          <p:nvPr/>
        </p:nvPicPr>
        <p:blipFill rotWithShape="1">
          <a:blip r:embed="rId4">
            <a:alphaModFix/>
          </a:blip>
          <a:srcRect b="0" l="0" r="0" t="0"/>
          <a:stretch/>
        </p:blipFill>
        <p:spPr>
          <a:xfrm>
            <a:off x="559625" y="2208525"/>
            <a:ext cx="8479124" cy="23019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g1a38b7796aa_0_72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650" name="Google Shape;2650;g1a38b7796aa_0_72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51" name="Google Shape;2651;g1a38b7796aa_0_725"/>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Troubleshooting </a:t>
            </a:r>
            <a:r>
              <a:rPr b="1" lang="en" sz="1700">
                <a:solidFill>
                  <a:schemeClr val="dk1"/>
                </a:solidFill>
              </a:rPr>
              <a:t> in K8S</a:t>
            </a:r>
            <a:endParaRPr sz="1200"/>
          </a:p>
        </p:txBody>
      </p:sp>
      <p:sp>
        <p:nvSpPr>
          <p:cNvPr id="2652" name="Google Shape;2652;g1a38b7796aa_0_725"/>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Troubleshooting</a:t>
            </a:r>
            <a:endParaRPr b="1" sz="500"/>
          </a:p>
          <a:p>
            <a:pPr indent="0" lvl="0" marL="0" rtl="0" algn="l">
              <a:spcBef>
                <a:spcPts val="0"/>
              </a:spcBef>
              <a:spcAft>
                <a:spcPts val="0"/>
              </a:spcAft>
              <a:buNone/>
            </a:pPr>
            <a:r>
              <a:t/>
            </a:r>
            <a:endParaRPr b="1" sz="500"/>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g14388294d86_0_57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58" name="Google Shape;2658;g14388294d86_0_570"/>
          <p:cNvSpPr/>
          <p:nvPr/>
        </p:nvSpPr>
        <p:spPr>
          <a:xfrm>
            <a:off x="2983400" y="729500"/>
            <a:ext cx="3798000" cy="5865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Troubleshooting a pod</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59" name="Google Shape;2659;g14388294d86_0_57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60" name="Google Shape;2660;g14388294d86_0_57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1" name="Google Shape;2661;g14388294d86_0_570"/>
          <p:cNvPicPr preferRelativeResize="0"/>
          <p:nvPr/>
        </p:nvPicPr>
        <p:blipFill rotWithShape="1">
          <a:blip r:embed="rId4">
            <a:alphaModFix/>
          </a:blip>
          <a:srcRect b="0" l="0" r="0" t="0"/>
          <a:stretch/>
        </p:blipFill>
        <p:spPr>
          <a:xfrm>
            <a:off x="1197050" y="1780025"/>
            <a:ext cx="7240894" cy="301632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g1a38b7796aa_0_73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667" name="Google Shape;2667;g1a38b7796aa_0_73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68" name="Google Shape;2668;g1a38b7796aa_0_732"/>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Deployment type  in K8S</a:t>
            </a:r>
            <a:endParaRPr sz="1200"/>
          </a:p>
        </p:txBody>
      </p:sp>
      <p:sp>
        <p:nvSpPr>
          <p:cNvPr id="2669" name="Google Shape;2669;g1a38b7796aa_0_732"/>
          <p:cNvSpPr/>
          <p:nvPr/>
        </p:nvSpPr>
        <p:spPr>
          <a:xfrm>
            <a:off x="2710150" y="3697575"/>
            <a:ext cx="5317800" cy="1312800"/>
          </a:xfrm>
          <a:prstGeom prst="pie">
            <a:avLst>
              <a:gd fmla="val 88399"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endParaRPr sz="1300"/>
          </a:p>
          <a:p>
            <a:pPr indent="0" lvl="0" marL="0" rtl="0" algn="l">
              <a:spcBef>
                <a:spcPts val="0"/>
              </a:spcBef>
              <a:spcAft>
                <a:spcPts val="0"/>
              </a:spcAft>
              <a:buNone/>
            </a:pPr>
            <a:r>
              <a:rPr b="1" lang="en" sz="1700">
                <a:solidFill>
                  <a:schemeClr val="dk1"/>
                </a:solidFill>
              </a:rPr>
              <a:t>Deployment strategies</a:t>
            </a:r>
            <a:endParaRPr b="1" sz="500"/>
          </a:p>
          <a:p>
            <a:pPr indent="0" lvl="0" marL="0" rtl="0" algn="l">
              <a:spcBef>
                <a:spcPts val="0"/>
              </a:spcBef>
              <a:spcAft>
                <a:spcPts val="0"/>
              </a:spcAft>
              <a:buNone/>
            </a:pPr>
            <a:r>
              <a:t/>
            </a:r>
            <a:endParaRPr b="1" sz="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9a1f72d980_0_404"/>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Hey check this out</a:t>
            </a:r>
            <a:r>
              <a:rPr lang="en" sz="3180"/>
              <a:t>  </a:t>
            </a:r>
            <a:endParaRPr sz="3180"/>
          </a:p>
        </p:txBody>
      </p:sp>
      <p:sp>
        <p:nvSpPr>
          <p:cNvPr id="341" name="Google Shape;341;g19a1f72d980_0_404"/>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When a worker node shuts down or crashes, </a:t>
            </a:r>
            <a:r>
              <a:rPr b="1" lang="en" sz="1100">
                <a:solidFill>
                  <a:schemeClr val="dk1"/>
                </a:solidFill>
              </a:rPr>
              <a:t>all pods in a StatefulSet that reside on it become unavailable</a:t>
            </a:r>
            <a:r>
              <a:rPr lang="en" sz="1100">
                <a:solidFill>
                  <a:schemeClr val="dk1"/>
                </a:solidFill>
              </a:rPr>
              <a:t>. In these scenarios, the node status is NotReady, and the pod status appears as Unknown or NodeLost or Terminating.</a:t>
            </a:r>
            <a:endParaRPr b="1" sz="1100">
              <a:solidFill>
                <a:schemeClr val="dk1"/>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g14388294d86_0_49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75" name="Google Shape;2675;g14388294d86_0_491"/>
          <p:cNvSpPr/>
          <p:nvPr/>
        </p:nvSpPr>
        <p:spPr>
          <a:xfrm>
            <a:off x="2860900" y="729500"/>
            <a:ext cx="2928600" cy="5865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 strategy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76" name="Google Shape;2676;g14388294d86_0_49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77" name="Google Shape;2677;g14388294d86_0_49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8" name="Google Shape;2678;g14388294d86_0_491"/>
          <p:cNvPicPr preferRelativeResize="0"/>
          <p:nvPr/>
        </p:nvPicPr>
        <p:blipFill rotWithShape="1">
          <a:blip r:embed="rId4">
            <a:alphaModFix/>
          </a:blip>
          <a:srcRect b="0" l="0" r="0" t="0"/>
          <a:stretch/>
        </p:blipFill>
        <p:spPr>
          <a:xfrm>
            <a:off x="2029200" y="1500275"/>
            <a:ext cx="5483100" cy="3369812"/>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g14388294d86_0_50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84" name="Google Shape;2684;g14388294d86_0_502"/>
          <p:cNvSpPr/>
          <p:nvPr/>
        </p:nvSpPr>
        <p:spPr>
          <a:xfrm>
            <a:off x="2860900" y="729500"/>
            <a:ext cx="4425000" cy="731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 strategy: Recreation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85" name="Google Shape;2685;g14388294d86_0_5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86" name="Google Shape;2686;g14388294d86_0_50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7" name="Google Shape;2687;g14388294d86_0_502"/>
          <p:cNvPicPr preferRelativeResize="0"/>
          <p:nvPr/>
        </p:nvPicPr>
        <p:blipFill rotWithShape="1">
          <a:blip r:embed="rId4">
            <a:alphaModFix/>
          </a:blip>
          <a:srcRect b="0" l="0" r="0" t="0"/>
          <a:stretch/>
        </p:blipFill>
        <p:spPr>
          <a:xfrm>
            <a:off x="745525" y="1735750"/>
            <a:ext cx="7301197" cy="3016325"/>
          </a:xfrm>
          <a:prstGeom prst="rect">
            <a:avLst/>
          </a:prstGeom>
          <a:noFill/>
          <a:ln>
            <a:noFill/>
          </a:ln>
        </p:spPr>
      </p:pic>
      <p:sp>
        <p:nvSpPr>
          <p:cNvPr id="2688" name="Google Shape;2688;g14388294d86_0_502"/>
          <p:cNvSpPr/>
          <p:nvPr/>
        </p:nvSpPr>
        <p:spPr>
          <a:xfrm>
            <a:off x="6703825" y="2869125"/>
            <a:ext cx="16128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Recreation</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i="1" sz="1100">
              <a:solidFill>
                <a:schemeClr val="dk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g14388294d86_0_5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694" name="Google Shape;2694;g14388294d86_0_511"/>
          <p:cNvSpPr/>
          <p:nvPr/>
        </p:nvSpPr>
        <p:spPr>
          <a:xfrm>
            <a:off x="1989100" y="729500"/>
            <a:ext cx="5296800" cy="731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 strategy: Rolling Update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695" name="Google Shape;2695;g14388294d86_0_5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696" name="Google Shape;2696;g14388294d86_0_51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7" name="Google Shape;2697;g14388294d86_0_511"/>
          <p:cNvPicPr preferRelativeResize="0"/>
          <p:nvPr/>
        </p:nvPicPr>
        <p:blipFill rotWithShape="1">
          <a:blip r:embed="rId4">
            <a:alphaModFix/>
          </a:blip>
          <a:srcRect b="0" l="0" r="0" t="0"/>
          <a:stretch/>
        </p:blipFill>
        <p:spPr>
          <a:xfrm>
            <a:off x="152400" y="1974775"/>
            <a:ext cx="4380252" cy="3016324"/>
          </a:xfrm>
          <a:prstGeom prst="rect">
            <a:avLst/>
          </a:prstGeom>
          <a:noFill/>
          <a:ln>
            <a:noFill/>
          </a:ln>
        </p:spPr>
      </p:pic>
      <p:pic>
        <p:nvPicPr>
          <p:cNvPr id="2698" name="Google Shape;2698;g14388294d86_0_511"/>
          <p:cNvPicPr preferRelativeResize="0"/>
          <p:nvPr/>
        </p:nvPicPr>
        <p:blipFill rotWithShape="1">
          <a:blip r:embed="rId5">
            <a:alphaModFix/>
          </a:blip>
          <a:srcRect b="0" l="0" r="0" t="0"/>
          <a:stretch/>
        </p:blipFill>
        <p:spPr>
          <a:xfrm>
            <a:off x="5207377" y="1638375"/>
            <a:ext cx="3769271" cy="3016324"/>
          </a:xfrm>
          <a:prstGeom prst="rect">
            <a:avLst/>
          </a:prstGeom>
          <a:noFill/>
          <a:ln>
            <a:noFill/>
          </a:ln>
        </p:spPr>
      </p:pic>
      <p:pic>
        <p:nvPicPr>
          <p:cNvPr id="2699" name="Google Shape;2699;g14388294d86_0_511"/>
          <p:cNvPicPr preferRelativeResize="0"/>
          <p:nvPr/>
        </p:nvPicPr>
        <p:blipFill rotWithShape="1">
          <a:blip r:embed="rId6">
            <a:alphaModFix/>
          </a:blip>
          <a:srcRect b="0" l="0" r="0" t="0"/>
          <a:stretch/>
        </p:blipFill>
        <p:spPr>
          <a:xfrm>
            <a:off x="2771250" y="4249375"/>
            <a:ext cx="2495576" cy="5823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g14388294d86_0_52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705" name="Google Shape;2705;g14388294d86_0_521"/>
          <p:cNvSpPr/>
          <p:nvPr/>
        </p:nvSpPr>
        <p:spPr>
          <a:xfrm>
            <a:off x="2860900" y="729500"/>
            <a:ext cx="4425000" cy="731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 strategy: Blue/green</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706" name="Google Shape;2706;g14388294d86_0_52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07" name="Google Shape;2707;g14388294d86_0_52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8" name="Google Shape;2708;g14388294d86_0_521"/>
          <p:cNvPicPr preferRelativeResize="0"/>
          <p:nvPr/>
        </p:nvPicPr>
        <p:blipFill rotWithShape="1">
          <a:blip r:embed="rId4">
            <a:alphaModFix/>
          </a:blip>
          <a:srcRect b="0" l="0" r="0" t="0"/>
          <a:stretch/>
        </p:blipFill>
        <p:spPr>
          <a:xfrm>
            <a:off x="0" y="1042175"/>
            <a:ext cx="2555150" cy="596200"/>
          </a:xfrm>
          <a:prstGeom prst="rect">
            <a:avLst/>
          </a:prstGeom>
          <a:noFill/>
          <a:ln>
            <a:noFill/>
          </a:ln>
        </p:spPr>
      </p:pic>
      <p:pic>
        <p:nvPicPr>
          <p:cNvPr id="2709" name="Google Shape;2709;g14388294d86_0_521"/>
          <p:cNvPicPr preferRelativeResize="0"/>
          <p:nvPr/>
        </p:nvPicPr>
        <p:blipFill rotWithShape="1">
          <a:blip r:embed="rId5">
            <a:alphaModFix/>
          </a:blip>
          <a:srcRect b="0" l="0" r="0" t="0"/>
          <a:stretch/>
        </p:blipFill>
        <p:spPr>
          <a:xfrm>
            <a:off x="152400" y="1974775"/>
            <a:ext cx="5203574" cy="3016324"/>
          </a:xfrm>
          <a:prstGeom prst="rect">
            <a:avLst/>
          </a:prstGeom>
          <a:noFill/>
          <a:ln>
            <a:noFill/>
          </a:ln>
        </p:spPr>
      </p:pic>
      <p:sp>
        <p:nvSpPr>
          <p:cNvPr id="2710" name="Google Shape;2710;g14388294d86_0_521"/>
          <p:cNvSpPr/>
          <p:nvPr/>
        </p:nvSpPr>
        <p:spPr>
          <a:xfrm>
            <a:off x="5968725" y="2635950"/>
            <a:ext cx="2010900" cy="11598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Blue/green</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g14388294d86_0_5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716" name="Google Shape;2716;g14388294d86_0_533"/>
          <p:cNvSpPr/>
          <p:nvPr/>
        </p:nvSpPr>
        <p:spPr>
          <a:xfrm>
            <a:off x="2860900" y="729500"/>
            <a:ext cx="4425000" cy="7311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Deployment strategy: Canary</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2717" name="Google Shape;2717;g14388294d86_0_5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18" name="Google Shape;2718;g14388294d86_0_53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19" name="Google Shape;2719;g14388294d86_0_533"/>
          <p:cNvPicPr preferRelativeResize="0"/>
          <p:nvPr/>
        </p:nvPicPr>
        <p:blipFill rotWithShape="1">
          <a:blip r:embed="rId4">
            <a:alphaModFix/>
          </a:blip>
          <a:srcRect b="0" l="0" r="0" t="0"/>
          <a:stretch/>
        </p:blipFill>
        <p:spPr>
          <a:xfrm>
            <a:off x="0" y="1042175"/>
            <a:ext cx="2555150" cy="596200"/>
          </a:xfrm>
          <a:prstGeom prst="rect">
            <a:avLst/>
          </a:prstGeom>
          <a:noFill/>
          <a:ln>
            <a:noFill/>
          </a:ln>
        </p:spPr>
      </p:pic>
      <p:pic>
        <p:nvPicPr>
          <p:cNvPr id="2720" name="Google Shape;2720;g14388294d86_0_533"/>
          <p:cNvPicPr preferRelativeResize="0"/>
          <p:nvPr/>
        </p:nvPicPr>
        <p:blipFill rotWithShape="1">
          <a:blip r:embed="rId5">
            <a:alphaModFix/>
          </a:blip>
          <a:srcRect b="0" l="0" r="0" t="0"/>
          <a:stretch/>
        </p:blipFill>
        <p:spPr>
          <a:xfrm>
            <a:off x="152400" y="1974775"/>
            <a:ext cx="2813300" cy="3093650"/>
          </a:xfrm>
          <a:prstGeom prst="rect">
            <a:avLst/>
          </a:prstGeom>
          <a:noFill/>
          <a:ln>
            <a:noFill/>
          </a:ln>
        </p:spPr>
      </p:pic>
      <p:pic>
        <p:nvPicPr>
          <p:cNvPr id="2721" name="Google Shape;2721;g14388294d86_0_533"/>
          <p:cNvPicPr preferRelativeResize="0"/>
          <p:nvPr/>
        </p:nvPicPr>
        <p:blipFill rotWithShape="1">
          <a:blip r:embed="rId6">
            <a:alphaModFix/>
          </a:blip>
          <a:srcRect b="0" l="0" r="0" t="0"/>
          <a:stretch/>
        </p:blipFill>
        <p:spPr>
          <a:xfrm>
            <a:off x="2917350" y="1974775"/>
            <a:ext cx="3132577" cy="1814249"/>
          </a:xfrm>
          <a:prstGeom prst="rect">
            <a:avLst/>
          </a:prstGeom>
          <a:noFill/>
          <a:ln>
            <a:noFill/>
          </a:ln>
        </p:spPr>
      </p:pic>
      <p:pic>
        <p:nvPicPr>
          <p:cNvPr id="2722" name="Google Shape;2722;g14388294d86_0_533"/>
          <p:cNvPicPr preferRelativeResize="0"/>
          <p:nvPr/>
        </p:nvPicPr>
        <p:blipFill rotWithShape="1">
          <a:blip r:embed="rId7">
            <a:alphaModFix/>
          </a:blip>
          <a:srcRect b="0" l="0" r="0" t="0"/>
          <a:stretch/>
        </p:blipFill>
        <p:spPr>
          <a:xfrm>
            <a:off x="6129501" y="1753450"/>
            <a:ext cx="2960923" cy="2362311"/>
          </a:xfrm>
          <a:prstGeom prst="rect">
            <a:avLst/>
          </a:prstGeom>
          <a:noFill/>
          <a:ln>
            <a:noFill/>
          </a:ln>
        </p:spPr>
      </p:pic>
      <p:sp>
        <p:nvSpPr>
          <p:cNvPr id="2723" name="Google Shape;2723;g14388294d86_0_533"/>
          <p:cNvSpPr/>
          <p:nvPr/>
        </p:nvSpPr>
        <p:spPr>
          <a:xfrm>
            <a:off x="4658752" y="4115750"/>
            <a:ext cx="15033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Canary</a:t>
            </a:r>
            <a:endParaRPr b="1" i="1" sz="1100">
              <a:solidFill>
                <a:schemeClr val="dk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g1a38b7796aa_0_74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729" name="Google Shape;2729;g1a38b7796aa_0_74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30" name="Google Shape;2730;g1a38b7796aa_0_74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g1a38b7796aa_0_746"/>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g1a38b7796aa_0_746"/>
          <p:cNvSpPr/>
          <p:nvPr/>
        </p:nvSpPr>
        <p:spPr>
          <a:xfrm>
            <a:off x="3192375" y="2571750"/>
            <a:ext cx="2010900" cy="11598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Blue/green</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spcBef>
                <a:spcPts val="400"/>
              </a:spcBef>
              <a:spcAft>
                <a:spcPts val="0"/>
              </a:spcAft>
              <a:buClr>
                <a:schemeClr val="dk1"/>
              </a:buClr>
              <a:buSzPts val="1100"/>
              <a:buFont typeface="Arial"/>
              <a:buNone/>
            </a:pPr>
            <a:r>
              <a:t/>
            </a:r>
            <a:endParaRPr b="1" i="1" sz="1100">
              <a:solidFill>
                <a:schemeClr val="dk1"/>
              </a:solidFill>
            </a:endParaRPr>
          </a:p>
        </p:txBody>
      </p:sp>
      <p:sp>
        <p:nvSpPr>
          <p:cNvPr id="2733" name="Google Shape;2733;g1a38b7796aa_0_746"/>
          <p:cNvSpPr/>
          <p:nvPr/>
        </p:nvSpPr>
        <p:spPr>
          <a:xfrm>
            <a:off x="428900" y="1336500"/>
            <a:ext cx="1612800" cy="9870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Recreation</a:t>
            </a:r>
            <a:endParaRPr b="1" sz="1300">
              <a:solidFill>
                <a:schemeClr val="dk1"/>
              </a:solidFill>
            </a:endParaRPr>
          </a:p>
          <a:p>
            <a:pPr indent="0" lvl="0" marL="0" rtl="0" algn="l">
              <a:spcBef>
                <a:spcPts val="0"/>
              </a:spcBef>
              <a:spcAft>
                <a:spcPts val="0"/>
              </a:spcAft>
              <a:buClr>
                <a:schemeClr val="dk1"/>
              </a:buClr>
              <a:buSzPts val="1100"/>
              <a:buFont typeface="Arial"/>
              <a:buNone/>
            </a:pPr>
            <a:r>
              <a:t/>
            </a:r>
            <a:endParaRPr b="1" i="1" sz="1100">
              <a:solidFill>
                <a:schemeClr val="dk1"/>
              </a:solidFill>
            </a:endParaRPr>
          </a:p>
        </p:txBody>
      </p:sp>
      <p:sp>
        <p:nvSpPr>
          <p:cNvPr id="2734" name="Google Shape;2734;g1a38b7796aa_0_746"/>
          <p:cNvSpPr/>
          <p:nvPr/>
        </p:nvSpPr>
        <p:spPr>
          <a:xfrm>
            <a:off x="6688877" y="3589350"/>
            <a:ext cx="1503300" cy="9870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Canary</a:t>
            </a:r>
            <a:endParaRPr b="1" i="1" sz="1100">
              <a:solidFill>
                <a:schemeClr val="dk1"/>
              </a:solidFill>
            </a:endParaRPr>
          </a:p>
        </p:txBody>
      </p:sp>
      <p:sp>
        <p:nvSpPr>
          <p:cNvPr id="2735" name="Google Shape;2735;g1a38b7796aa_0_746"/>
          <p:cNvSpPr/>
          <p:nvPr/>
        </p:nvSpPr>
        <p:spPr>
          <a:xfrm>
            <a:off x="2998775" y="530300"/>
            <a:ext cx="2295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Deployment Strategy</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g2005b71bbd4_0_2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741" name="Google Shape;2741;g2005b71bbd4_0_2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42" name="Google Shape;2742;g2005b71bbd4_0_23"/>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What is service mesh in k8s</a:t>
            </a:r>
            <a:endParaRPr sz="1200"/>
          </a:p>
        </p:txBody>
      </p:sp>
      <p:sp>
        <p:nvSpPr>
          <p:cNvPr id="2743" name="Google Shape;2743;g2005b71bbd4_0_2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100">
                <a:solidFill>
                  <a:schemeClr val="dk1"/>
                </a:solidFill>
                <a:highlight>
                  <a:srgbClr val="F8F8F8"/>
                </a:highlight>
              </a:rPr>
              <a:t>Istio</a:t>
            </a:r>
            <a:endParaRPr b="1" sz="1100">
              <a:solidFill>
                <a:schemeClr val="dk1"/>
              </a:solidFill>
              <a:highlight>
                <a:srgbClr val="F8F8F8"/>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g223297b5471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749" name="Google Shape;2749;g223297b5471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50" name="Google Shape;2750;g223297b5471_0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223297b5471_0_0"/>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223297b5471_0_0"/>
          <p:cNvSpPr/>
          <p:nvPr/>
        </p:nvSpPr>
        <p:spPr>
          <a:xfrm>
            <a:off x="3463800" y="1782275"/>
            <a:ext cx="2216400" cy="5622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 mesh</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g223297b5471_0_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758" name="Google Shape;2758;g223297b5471_0_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59" name="Google Shape;2759;g223297b5471_0_1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223297b5471_0_11"/>
          <p:cNvSpPr txBox="1"/>
          <p:nvPr/>
        </p:nvSpPr>
        <p:spPr>
          <a:xfrm>
            <a:off x="2471450" y="1211650"/>
            <a:ext cx="16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223297b5471_0_11"/>
          <p:cNvSpPr/>
          <p:nvPr/>
        </p:nvSpPr>
        <p:spPr>
          <a:xfrm>
            <a:off x="3463800" y="1782275"/>
            <a:ext cx="2216400" cy="5622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istio</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g2005b71bbd4_0_1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767" name="Google Shape;2767;g2005b71bbd4_0_1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2768" name="Google Shape;2768;g2005b71bbd4_0_15"/>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you  define privileges for individual pods or containers ?</a:t>
            </a:r>
            <a:endParaRPr sz="1200"/>
          </a:p>
        </p:txBody>
      </p:sp>
      <p:sp>
        <p:nvSpPr>
          <p:cNvPr id="2769" name="Google Shape;2769;g2005b71bbd4_0_15"/>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100">
                <a:solidFill>
                  <a:schemeClr val="dk1"/>
                </a:solidFill>
                <a:highlight>
                  <a:srgbClr val="F8F8F8"/>
                </a:highlight>
              </a:rPr>
              <a:t>SecurityContext</a:t>
            </a:r>
            <a:endParaRPr b="1" sz="1100">
              <a:solidFill>
                <a:schemeClr val="dk1"/>
              </a:solidFill>
              <a:highlight>
                <a:srgbClr val="F8F8F8"/>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9a1f72d980_0_412"/>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Hey check this out  </a:t>
            </a:r>
            <a:endParaRPr sz="3180"/>
          </a:p>
        </p:txBody>
      </p:sp>
      <p:pic>
        <p:nvPicPr>
          <p:cNvPr id="347" name="Google Shape;347;g19a1f72d980_0_412"/>
          <p:cNvPicPr preferRelativeResize="0"/>
          <p:nvPr/>
        </p:nvPicPr>
        <p:blipFill>
          <a:blip r:embed="rId3">
            <a:alphaModFix/>
          </a:blip>
          <a:stretch>
            <a:fillRect/>
          </a:stretch>
        </p:blipFill>
        <p:spPr>
          <a:xfrm>
            <a:off x="152400" y="1115000"/>
            <a:ext cx="6870956" cy="387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9a1f72d980_0_113"/>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353" name="Google Shape;353;g19a1f72d980_0_113"/>
          <p:cNvSpPr/>
          <p:nvPr/>
        </p:nvSpPr>
        <p:spPr>
          <a:xfrm>
            <a:off x="494100" y="12108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Minimum node per cluster </a:t>
            </a:r>
            <a:r>
              <a:rPr b="1" lang="en" sz="1800"/>
              <a:t>1</a:t>
            </a:r>
            <a:endParaRPr b="1" sz="1800"/>
          </a:p>
        </p:txBody>
      </p:sp>
      <p:sp>
        <p:nvSpPr>
          <p:cNvPr id="354" name="Google Shape;354;g19a1f72d980_0_113"/>
          <p:cNvSpPr/>
          <p:nvPr/>
        </p:nvSpPr>
        <p:spPr>
          <a:xfrm>
            <a:off x="5637350" y="1290275"/>
            <a:ext cx="3358200" cy="2130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Maximum  node per cluster </a:t>
            </a:r>
            <a:r>
              <a:rPr b="1" lang="en" sz="1800">
                <a:solidFill>
                  <a:schemeClr val="dk1"/>
                </a:solidFill>
              </a:rPr>
              <a:t>5000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9a1f72d980_0_62"/>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360" name="Google Shape;360;g19a1f72d980_0_62"/>
          <p:cNvSpPr/>
          <p:nvPr/>
        </p:nvSpPr>
        <p:spPr>
          <a:xfrm>
            <a:off x="102550" y="706475"/>
            <a:ext cx="8880000" cy="44370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9a1f72d980_0_62"/>
          <p:cNvSpPr/>
          <p:nvPr/>
        </p:nvSpPr>
        <p:spPr>
          <a:xfrm>
            <a:off x="487475" y="1064875"/>
            <a:ext cx="1891500" cy="1599300"/>
          </a:xfrm>
          <a:prstGeom prst="cube">
            <a:avLst>
              <a:gd fmla="val 25000" name="adj"/>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Docker:</a:t>
            </a:r>
            <a:endParaRPr b="1" sz="1100"/>
          </a:p>
          <a:p>
            <a:pPr indent="0" lvl="0" marL="0" rtl="0" algn="l">
              <a:spcBef>
                <a:spcPts val="0"/>
              </a:spcBef>
              <a:spcAft>
                <a:spcPts val="0"/>
              </a:spcAft>
              <a:buNone/>
            </a:pPr>
            <a:r>
              <a:rPr lang="en" sz="1100"/>
              <a:t>We need docker on each node to allow containers creation</a:t>
            </a:r>
            <a:endParaRPr sz="1100"/>
          </a:p>
        </p:txBody>
      </p:sp>
      <p:sp>
        <p:nvSpPr>
          <p:cNvPr id="362" name="Google Shape;362;g19a1f72d980_0_62"/>
          <p:cNvSpPr/>
          <p:nvPr/>
        </p:nvSpPr>
        <p:spPr>
          <a:xfrm>
            <a:off x="6785525" y="918875"/>
            <a:ext cx="1891500" cy="1599300"/>
          </a:xfrm>
          <a:prstGeom prst="cube">
            <a:avLst>
              <a:gd fmla="val 25000" name="adj"/>
            </a:avLst>
          </a:prstGeom>
          <a:solidFill>
            <a:schemeClr val="lt2"/>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Kubeproxy:</a:t>
            </a:r>
            <a:endParaRPr b="1" sz="1000"/>
          </a:p>
          <a:p>
            <a:pPr indent="0" lvl="0" marL="0" rtl="0" algn="l">
              <a:spcBef>
                <a:spcPts val="0"/>
              </a:spcBef>
              <a:spcAft>
                <a:spcPts val="0"/>
              </a:spcAft>
              <a:buNone/>
            </a:pPr>
            <a:r>
              <a:rPr lang="en" sz="1000"/>
              <a:t>Manage the entire networking inside the node </a:t>
            </a:r>
            <a:endParaRPr sz="1000"/>
          </a:p>
        </p:txBody>
      </p:sp>
      <p:sp>
        <p:nvSpPr>
          <p:cNvPr id="363" name="Google Shape;363;g19a1f72d980_0_62"/>
          <p:cNvSpPr/>
          <p:nvPr/>
        </p:nvSpPr>
        <p:spPr>
          <a:xfrm>
            <a:off x="3944500" y="3168300"/>
            <a:ext cx="1891500" cy="1599300"/>
          </a:xfrm>
          <a:prstGeom prst="cube">
            <a:avLst>
              <a:gd fmla="val 25000" name="adj"/>
            </a:avLst>
          </a:prstGeom>
          <a:solidFill>
            <a:schemeClr val="lt2"/>
          </a:solidFill>
          <a:ln cap="flat" cmpd="sng" w="28575">
            <a:solidFill>
              <a:srgbClr val="008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Kubelet</a:t>
            </a:r>
            <a:r>
              <a:rPr lang="en" sz="800">
                <a:solidFill>
                  <a:schemeClr val="dk1"/>
                </a:solidFill>
              </a:rPr>
              <a:t>:</a:t>
            </a:r>
            <a:endParaRPr sz="800">
              <a:solidFill>
                <a:schemeClr val="dk1"/>
              </a:solidFill>
            </a:endParaRPr>
          </a:p>
          <a:p>
            <a:pPr indent="0" lvl="0" marL="0" rtl="0" algn="l">
              <a:spcBef>
                <a:spcPts val="0"/>
              </a:spcBef>
              <a:spcAft>
                <a:spcPts val="0"/>
              </a:spcAft>
              <a:buNone/>
            </a:pPr>
            <a:r>
              <a:rPr lang="en" sz="800"/>
              <a:t>Run as agent and manage the entire node  </a:t>
            </a:r>
            <a:endParaRPr sz="800"/>
          </a:p>
        </p:txBody>
      </p:sp>
      <p:sp>
        <p:nvSpPr>
          <p:cNvPr id="364" name="Google Shape;364;g19a1f72d980_0_62"/>
          <p:cNvSpPr txBox="1"/>
          <p:nvPr/>
        </p:nvSpPr>
        <p:spPr>
          <a:xfrm>
            <a:off x="348075" y="4257150"/>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Node </a:t>
            </a:r>
            <a:endParaRPr/>
          </a:p>
        </p:txBody>
      </p:sp>
      <p:pic>
        <p:nvPicPr>
          <p:cNvPr id="365" name="Google Shape;365;g19a1f72d980_0_62"/>
          <p:cNvPicPr preferRelativeResize="0"/>
          <p:nvPr/>
        </p:nvPicPr>
        <p:blipFill>
          <a:blip r:embed="rId3">
            <a:alphaModFix/>
          </a:blip>
          <a:stretch>
            <a:fillRect/>
          </a:stretch>
        </p:blipFill>
        <p:spPr>
          <a:xfrm>
            <a:off x="7065275" y="2518163"/>
            <a:ext cx="796600" cy="519213"/>
          </a:xfrm>
          <a:prstGeom prst="rect">
            <a:avLst/>
          </a:prstGeom>
          <a:noFill/>
          <a:ln>
            <a:noFill/>
          </a:ln>
        </p:spPr>
      </p:pic>
      <p:pic>
        <p:nvPicPr>
          <p:cNvPr id="366" name="Google Shape;366;g19a1f72d980_0_62"/>
          <p:cNvPicPr preferRelativeResize="0"/>
          <p:nvPr/>
        </p:nvPicPr>
        <p:blipFill>
          <a:blip r:embed="rId4">
            <a:alphaModFix/>
          </a:blip>
          <a:stretch>
            <a:fillRect/>
          </a:stretch>
        </p:blipFill>
        <p:spPr>
          <a:xfrm>
            <a:off x="890633" y="2664175"/>
            <a:ext cx="527675" cy="345099"/>
          </a:xfrm>
          <a:prstGeom prst="rect">
            <a:avLst/>
          </a:prstGeom>
          <a:noFill/>
          <a:ln>
            <a:noFill/>
          </a:ln>
        </p:spPr>
      </p:pic>
      <p:pic>
        <p:nvPicPr>
          <p:cNvPr id="367" name="Google Shape;367;g19a1f72d980_0_62"/>
          <p:cNvPicPr preferRelativeResize="0"/>
          <p:nvPr/>
        </p:nvPicPr>
        <p:blipFill>
          <a:blip r:embed="rId4">
            <a:alphaModFix/>
          </a:blip>
          <a:stretch>
            <a:fillRect/>
          </a:stretch>
        </p:blipFill>
        <p:spPr>
          <a:xfrm>
            <a:off x="4454333" y="4767600"/>
            <a:ext cx="527675" cy="345099"/>
          </a:xfrm>
          <a:prstGeom prst="rect">
            <a:avLst/>
          </a:prstGeom>
          <a:noFill/>
          <a:ln>
            <a:noFill/>
          </a:ln>
        </p:spPr>
      </p:pic>
      <p:sp>
        <p:nvSpPr>
          <p:cNvPr id="368" name="Google Shape;368;g19a1f72d980_0_62"/>
          <p:cNvSpPr txBox="1"/>
          <p:nvPr/>
        </p:nvSpPr>
        <p:spPr>
          <a:xfrm>
            <a:off x="6108825" y="4058050"/>
            <a:ext cx="2037600" cy="646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t>systemctl start kubelet</a:t>
            </a:r>
            <a:endParaRPr sz="1000"/>
          </a:p>
          <a:p>
            <a:pPr indent="0" lvl="0" marL="0" rtl="0" algn="l">
              <a:spcBef>
                <a:spcPts val="0"/>
              </a:spcBef>
              <a:spcAft>
                <a:spcPts val="0"/>
              </a:spcAft>
              <a:buNone/>
            </a:pPr>
            <a:r>
              <a:rPr lang="en" sz="1000">
                <a:solidFill>
                  <a:schemeClr val="dk1"/>
                </a:solidFill>
              </a:rPr>
              <a:t>systemctl stop kubelet</a:t>
            </a:r>
            <a:endParaRPr sz="1000"/>
          </a:p>
          <a:p>
            <a:pPr indent="0" lvl="0" marL="0" rtl="0" algn="l">
              <a:spcBef>
                <a:spcPts val="0"/>
              </a:spcBef>
              <a:spcAft>
                <a:spcPts val="0"/>
              </a:spcAft>
              <a:buNone/>
            </a:pPr>
            <a:r>
              <a:rPr lang="en" sz="1000">
                <a:solidFill>
                  <a:schemeClr val="dk1"/>
                </a:solidFill>
              </a:rPr>
              <a:t>systemctl restart kubelet</a:t>
            </a:r>
            <a:endParaRPr/>
          </a:p>
        </p:txBody>
      </p:sp>
      <p:sp>
        <p:nvSpPr>
          <p:cNvPr id="369" name="Google Shape;369;g19a1f72d980_0_62"/>
          <p:cNvSpPr txBox="1"/>
          <p:nvPr/>
        </p:nvSpPr>
        <p:spPr>
          <a:xfrm>
            <a:off x="2464975" y="1395275"/>
            <a:ext cx="2037600" cy="646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t>systemctl start docker</a:t>
            </a:r>
            <a:endParaRPr sz="1000"/>
          </a:p>
          <a:p>
            <a:pPr indent="0" lvl="0" marL="0" rtl="0" algn="l">
              <a:spcBef>
                <a:spcPts val="0"/>
              </a:spcBef>
              <a:spcAft>
                <a:spcPts val="0"/>
              </a:spcAft>
              <a:buNone/>
            </a:pPr>
            <a:r>
              <a:rPr lang="en" sz="1000">
                <a:solidFill>
                  <a:schemeClr val="dk1"/>
                </a:solidFill>
              </a:rPr>
              <a:t>systemctl stop docker</a:t>
            </a:r>
            <a:endParaRPr sz="1000"/>
          </a:p>
          <a:p>
            <a:pPr indent="0" lvl="0" marL="0" rtl="0" algn="l">
              <a:spcBef>
                <a:spcPts val="0"/>
              </a:spcBef>
              <a:spcAft>
                <a:spcPts val="0"/>
              </a:spcAft>
              <a:buNone/>
            </a:pPr>
            <a:r>
              <a:rPr lang="en" sz="1000">
                <a:solidFill>
                  <a:schemeClr val="dk1"/>
                </a:solidFill>
              </a:rPr>
              <a:t>systemctl restart docker</a:t>
            </a:r>
            <a:endParaRPr/>
          </a:p>
        </p:txBody>
      </p:sp>
      <p:pic>
        <p:nvPicPr>
          <p:cNvPr id="370" name="Google Shape;370;g19a1f72d980_0_62"/>
          <p:cNvPicPr preferRelativeResize="0"/>
          <p:nvPr/>
        </p:nvPicPr>
        <p:blipFill>
          <a:blip r:embed="rId5">
            <a:alphaModFix/>
          </a:blip>
          <a:stretch>
            <a:fillRect/>
          </a:stretch>
        </p:blipFill>
        <p:spPr>
          <a:xfrm>
            <a:off x="188815" y="4767590"/>
            <a:ext cx="437350" cy="43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9a1f72d980_0_419"/>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docker  </a:t>
            </a:r>
            <a:endParaRPr sz="3180"/>
          </a:p>
        </p:txBody>
      </p:sp>
      <p:pic>
        <p:nvPicPr>
          <p:cNvPr id="376" name="Google Shape;376;g19a1f72d980_0_419"/>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377" name="Google Shape;377;g19a1f72d980_0_419"/>
          <p:cNvSpPr/>
          <p:nvPr/>
        </p:nvSpPr>
        <p:spPr>
          <a:xfrm>
            <a:off x="1117975" y="192102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Docker is use to spin containers inside the cluster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docker  crash ?</a:t>
            </a:r>
            <a:endParaRPr b="1"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9a1f72d980_0_425"/>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kubelet  </a:t>
            </a:r>
            <a:endParaRPr sz="3180"/>
          </a:p>
        </p:txBody>
      </p:sp>
      <p:pic>
        <p:nvPicPr>
          <p:cNvPr id="383" name="Google Shape;383;g19a1f72d980_0_425"/>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384" name="Google Shape;384;g19a1f72d980_0_425"/>
          <p:cNvSpPr/>
          <p:nvPr/>
        </p:nvSpPr>
        <p:spPr>
          <a:xfrm>
            <a:off x="1051600" y="192767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The kubelet is </a:t>
            </a:r>
            <a:r>
              <a:rPr i="1" lang="en" sz="1100">
                <a:solidFill>
                  <a:schemeClr val="dk1"/>
                </a:solidFill>
              </a:rPr>
              <a:t>the primary "node agent" that runs on each node</a:t>
            </a:r>
            <a:r>
              <a:rPr lang="en"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kubelet  crash ?</a:t>
            </a:r>
            <a:endParaRPr b="1"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10399887d3f_1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 name="Google Shape;71;g10399887d3f_1_0"/>
          <p:cNvSpPr/>
          <p:nvPr/>
        </p:nvSpPr>
        <p:spPr>
          <a:xfrm>
            <a:off x="2416375" y="491050"/>
            <a:ext cx="3305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200" u="none" cap="none" strike="noStrike">
                <a:solidFill>
                  <a:schemeClr val="dk1"/>
                </a:solidFill>
                <a:latin typeface="Times New Roman"/>
                <a:ea typeface="Times New Roman"/>
                <a:cs typeface="Times New Roman"/>
                <a:sym typeface="Times New Roman"/>
              </a:rPr>
              <a:t>What is Kubernetes</a:t>
            </a:r>
            <a:endParaRPr b="1" i="0" sz="2200" u="none" cap="none" strike="noStrike">
              <a:solidFill>
                <a:schemeClr val="dk1"/>
              </a:solidFill>
              <a:latin typeface="Times New Roman"/>
              <a:ea typeface="Times New Roman"/>
              <a:cs typeface="Times New Roman"/>
              <a:sym typeface="Times New Roman"/>
            </a:endParaRPr>
          </a:p>
        </p:txBody>
      </p:sp>
      <p:sp>
        <p:nvSpPr>
          <p:cNvPr id="72" name="Google Shape;72;g10399887d3f_1_0"/>
          <p:cNvSpPr txBox="1"/>
          <p:nvPr/>
        </p:nvSpPr>
        <p:spPr>
          <a:xfrm>
            <a:off x="118950" y="1740475"/>
            <a:ext cx="2759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1" i="1" lang="en" sz="1600" u="none" cap="none" strike="noStrike">
                <a:solidFill>
                  <a:schemeClr val="dk1"/>
                </a:solidFill>
                <a:latin typeface="Arial"/>
                <a:ea typeface="Arial"/>
                <a:cs typeface="Arial"/>
                <a:sym typeface="Arial"/>
              </a:rPr>
              <a:t>Kubernetes</a:t>
            </a:r>
            <a:r>
              <a:rPr b="0" i="0" lang="en" sz="1600" u="none" cap="none" strike="noStrike">
                <a:solidFill>
                  <a:schemeClr val="dk1"/>
                </a:solidFill>
                <a:latin typeface="Arial"/>
                <a:ea typeface="Arial"/>
                <a:cs typeface="Arial"/>
                <a:sym typeface="Arial"/>
              </a:rPr>
              <a:t>, also known as K8s, is an open-source system for automating deployment, scaling, and management of containerized applications.</a:t>
            </a:r>
            <a:endParaRPr b="0" i="0" sz="1900" u="none" cap="none" strike="noStrike">
              <a:solidFill>
                <a:schemeClr val="dk1"/>
              </a:solidFill>
              <a:latin typeface="Times New Roman"/>
              <a:ea typeface="Times New Roman"/>
              <a:cs typeface="Times New Roman"/>
              <a:sym typeface="Times New Roman"/>
            </a:endParaRPr>
          </a:p>
        </p:txBody>
      </p:sp>
      <p:pic>
        <p:nvPicPr>
          <p:cNvPr id="73" name="Google Shape;73;g10399887d3f_1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74" name="Google Shape;74;g10399887d3f_1_0"/>
          <p:cNvPicPr preferRelativeResize="0"/>
          <p:nvPr/>
        </p:nvPicPr>
        <p:blipFill rotWithShape="1">
          <a:blip r:embed="rId4">
            <a:alphaModFix/>
          </a:blip>
          <a:srcRect b="0" l="0" r="0" t="0"/>
          <a:stretch/>
        </p:blipFill>
        <p:spPr>
          <a:xfrm>
            <a:off x="6150568" y="1021050"/>
            <a:ext cx="2704107" cy="2111851"/>
          </a:xfrm>
          <a:prstGeom prst="rect">
            <a:avLst/>
          </a:prstGeom>
          <a:noFill/>
          <a:ln>
            <a:noFill/>
          </a:ln>
        </p:spPr>
      </p:pic>
      <p:pic>
        <p:nvPicPr>
          <p:cNvPr id="75" name="Google Shape;75;g10399887d3f_1_0"/>
          <p:cNvPicPr preferRelativeResize="0"/>
          <p:nvPr/>
        </p:nvPicPr>
        <p:blipFill rotWithShape="1">
          <a:blip r:embed="rId5">
            <a:alphaModFix/>
          </a:blip>
          <a:srcRect b="0" l="0" r="0" t="0"/>
          <a:stretch/>
        </p:blipFill>
        <p:spPr>
          <a:xfrm>
            <a:off x="6566238" y="3132899"/>
            <a:ext cx="2286000" cy="1733550"/>
          </a:xfrm>
          <a:prstGeom prst="rect">
            <a:avLst/>
          </a:prstGeom>
          <a:noFill/>
          <a:ln>
            <a:noFill/>
          </a:ln>
        </p:spPr>
      </p:pic>
      <p:sp>
        <p:nvSpPr>
          <p:cNvPr id="76" name="Google Shape;76;g10399887d3f_1_0"/>
          <p:cNvSpPr txBox="1"/>
          <p:nvPr/>
        </p:nvSpPr>
        <p:spPr>
          <a:xfrm>
            <a:off x="3315900" y="1567175"/>
            <a:ext cx="25122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Kubernetes</a:t>
            </a:r>
            <a:r>
              <a:rPr b="0" i="0" lang="en" sz="1600" u="none" cap="none" strike="noStrike">
                <a:solidFill>
                  <a:schemeClr val="dk1"/>
                </a:solidFill>
                <a:latin typeface="Arial"/>
                <a:ea typeface="Arial"/>
                <a:cs typeface="Arial"/>
                <a:sym typeface="Arial"/>
              </a:rPr>
              <a:t>, often abbreviated as “K8s”, </a:t>
            </a:r>
            <a:r>
              <a:rPr b="1" i="0" lang="en" sz="1600" u="none" cap="none" strike="noStrike">
                <a:solidFill>
                  <a:schemeClr val="dk1"/>
                </a:solidFill>
                <a:latin typeface="Arial"/>
                <a:ea typeface="Arial"/>
                <a:cs typeface="Arial"/>
                <a:sym typeface="Arial"/>
              </a:rPr>
              <a:t>orchestrates containerized applications to run on a cluster of hosts</a:t>
            </a:r>
            <a:r>
              <a:rPr b="0" i="0" lang="en" sz="1600" u="none" cap="none" strike="noStrike">
                <a:solidFill>
                  <a:schemeClr val="dk1"/>
                </a:solidFill>
                <a:latin typeface="Arial"/>
                <a:ea typeface="Arial"/>
                <a:cs typeface="Arial"/>
                <a:sym typeface="Arial"/>
              </a:rPr>
              <a:t>. The K8s system automates the deployment and management of cloud native applications using on-premises infrastructure or public cloud platforms.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9a1f72d980_0_432"/>
          <p:cNvSpPr txBox="1"/>
          <p:nvPr>
            <p:ph type="ctrTitle"/>
          </p:nvPr>
        </p:nvSpPr>
        <p:spPr>
          <a:xfrm>
            <a:off x="119250"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What if kube-proxy </a:t>
            </a:r>
            <a:endParaRPr sz="3180"/>
          </a:p>
        </p:txBody>
      </p:sp>
      <p:pic>
        <p:nvPicPr>
          <p:cNvPr id="390" name="Google Shape;390;g19a1f72d980_0_432"/>
          <p:cNvPicPr preferRelativeResize="0"/>
          <p:nvPr/>
        </p:nvPicPr>
        <p:blipFill>
          <a:blip r:embed="rId3">
            <a:alphaModFix/>
          </a:blip>
          <a:stretch>
            <a:fillRect/>
          </a:stretch>
        </p:blipFill>
        <p:spPr>
          <a:xfrm flipH="1">
            <a:off x="7033974" y="73600"/>
            <a:ext cx="1185326" cy="889000"/>
          </a:xfrm>
          <a:prstGeom prst="rect">
            <a:avLst/>
          </a:prstGeom>
          <a:noFill/>
          <a:ln>
            <a:noFill/>
          </a:ln>
        </p:spPr>
      </p:pic>
      <p:sp>
        <p:nvSpPr>
          <p:cNvPr id="391" name="Google Shape;391;g19a1f72d980_0_432"/>
          <p:cNvSpPr/>
          <p:nvPr/>
        </p:nvSpPr>
        <p:spPr>
          <a:xfrm>
            <a:off x="1051600" y="1927675"/>
            <a:ext cx="5774100" cy="2515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kube-proxy</a:t>
            </a:r>
            <a:r>
              <a:rPr lang="en" sz="1100">
                <a:solidFill>
                  <a:schemeClr val="dk1"/>
                </a:solidFill>
              </a:rPr>
              <a:t> is a network proxy that runs on each node in your cluster, implementing part of the Kubernetes Service concept.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So tell me what if </a:t>
            </a:r>
            <a:r>
              <a:rPr b="1" lang="en" sz="1100">
                <a:solidFill>
                  <a:schemeClr val="dk1"/>
                </a:solidFill>
              </a:rPr>
              <a:t>kube-proxy</a:t>
            </a:r>
            <a:r>
              <a:rPr b="1" lang="en" sz="1100">
                <a:solidFill>
                  <a:schemeClr val="dk1"/>
                </a:solidFill>
              </a:rPr>
              <a:t> crash ?</a:t>
            </a:r>
            <a:endParaRPr b="1"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9a1f72d980_0_121"/>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397" name="Google Shape;397;g19a1f72d980_0_121"/>
          <p:cNvSpPr/>
          <p:nvPr/>
        </p:nvSpPr>
        <p:spPr>
          <a:xfrm>
            <a:off x="514025" y="792600"/>
            <a:ext cx="2661300" cy="21372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Application(s) </a:t>
            </a:r>
            <a:r>
              <a:rPr lang="en"/>
              <a:t> are deployed inside </a:t>
            </a:r>
            <a:r>
              <a:rPr b="1" lang="en"/>
              <a:t>container(s)</a:t>
            </a:r>
            <a:endParaRPr b="1"/>
          </a:p>
        </p:txBody>
      </p:sp>
      <p:pic>
        <p:nvPicPr>
          <p:cNvPr id="398" name="Google Shape;398;g19a1f72d980_0_121"/>
          <p:cNvPicPr preferRelativeResize="0"/>
          <p:nvPr/>
        </p:nvPicPr>
        <p:blipFill>
          <a:blip r:embed="rId3">
            <a:alphaModFix/>
          </a:blip>
          <a:stretch>
            <a:fillRect/>
          </a:stretch>
        </p:blipFill>
        <p:spPr>
          <a:xfrm>
            <a:off x="1291275" y="2843363"/>
            <a:ext cx="796600" cy="519213"/>
          </a:xfrm>
          <a:prstGeom prst="rect">
            <a:avLst/>
          </a:prstGeom>
          <a:noFill/>
          <a:ln>
            <a:noFill/>
          </a:ln>
        </p:spPr>
      </p:pic>
      <p:sp>
        <p:nvSpPr>
          <p:cNvPr id="399" name="Google Shape;399;g19a1f72d980_0_121"/>
          <p:cNvSpPr/>
          <p:nvPr/>
        </p:nvSpPr>
        <p:spPr>
          <a:xfrm>
            <a:off x="6301275" y="308275"/>
            <a:ext cx="2661300" cy="1174800"/>
          </a:xfrm>
          <a:prstGeom prst="bevel">
            <a:avLst>
              <a:gd fmla="val 12500" name="adj"/>
            </a:avLst>
          </a:prstGeom>
          <a:solidFill>
            <a:schemeClr val="lt2"/>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Application: </a:t>
            </a:r>
            <a:r>
              <a:rPr lang="en"/>
              <a:t>the end production expected by the customer</a:t>
            </a:r>
            <a:endParaRPr/>
          </a:p>
        </p:txBody>
      </p:sp>
      <p:sp>
        <p:nvSpPr>
          <p:cNvPr id="400" name="Google Shape;400;g19a1f72d980_0_121"/>
          <p:cNvSpPr/>
          <p:nvPr/>
        </p:nvSpPr>
        <p:spPr>
          <a:xfrm>
            <a:off x="3905125" y="2020300"/>
            <a:ext cx="2661300" cy="1174800"/>
          </a:xfrm>
          <a:prstGeom prst="bevel">
            <a:avLst>
              <a:gd fmla="val 12500" name="adj"/>
            </a:avLst>
          </a:prstGeom>
          <a:solidFill>
            <a:schemeClr val="lt2"/>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Container</a:t>
            </a:r>
            <a:r>
              <a:rPr b="1" lang="en"/>
              <a:t>: </a:t>
            </a:r>
            <a:r>
              <a:rPr lang="en"/>
              <a:t>The environment the application lives inside</a:t>
            </a:r>
            <a:endParaRPr/>
          </a:p>
        </p:txBody>
      </p:sp>
      <p:pic>
        <p:nvPicPr>
          <p:cNvPr id="401" name="Google Shape;401;g19a1f72d980_0_121"/>
          <p:cNvPicPr preferRelativeResize="0"/>
          <p:nvPr/>
        </p:nvPicPr>
        <p:blipFill>
          <a:blip r:embed="rId4">
            <a:alphaModFix/>
          </a:blip>
          <a:stretch>
            <a:fillRect/>
          </a:stretch>
        </p:blipFill>
        <p:spPr>
          <a:xfrm>
            <a:off x="0" y="4356525"/>
            <a:ext cx="796600" cy="796600"/>
          </a:xfrm>
          <a:prstGeom prst="rect">
            <a:avLst/>
          </a:prstGeom>
          <a:noFill/>
          <a:ln>
            <a:noFill/>
          </a:ln>
        </p:spPr>
      </p:pic>
      <p:sp>
        <p:nvSpPr>
          <p:cNvPr id="402" name="Google Shape;402;g19a1f72d980_0_121"/>
          <p:cNvSpPr/>
          <p:nvPr/>
        </p:nvSpPr>
        <p:spPr>
          <a:xfrm>
            <a:off x="6480475" y="4164250"/>
            <a:ext cx="1201500" cy="593400"/>
          </a:xfrm>
          <a:prstGeom prst="cube">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9a1f72d980_0_121"/>
          <p:cNvSpPr/>
          <p:nvPr/>
        </p:nvSpPr>
        <p:spPr>
          <a:xfrm>
            <a:off x="6566425" y="4356524"/>
            <a:ext cx="895968" cy="318708"/>
          </a:xfrm>
          <a:prstGeom prst="flowChartTerminator">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04" name="Google Shape;404;g19a1f72d980_0_121"/>
          <p:cNvSpPr txBox="1"/>
          <p:nvPr/>
        </p:nvSpPr>
        <p:spPr>
          <a:xfrm>
            <a:off x="7203875" y="3314725"/>
            <a:ext cx="962400" cy="3540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container</a:t>
            </a:r>
            <a:endParaRPr sz="1100"/>
          </a:p>
        </p:txBody>
      </p:sp>
      <p:sp>
        <p:nvSpPr>
          <p:cNvPr id="405" name="Google Shape;405;g19a1f72d980_0_121"/>
          <p:cNvSpPr txBox="1"/>
          <p:nvPr/>
        </p:nvSpPr>
        <p:spPr>
          <a:xfrm>
            <a:off x="8053150" y="4436100"/>
            <a:ext cx="962400" cy="354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application</a:t>
            </a:r>
            <a:endParaRPr sz="1100"/>
          </a:p>
        </p:txBody>
      </p:sp>
      <p:cxnSp>
        <p:nvCxnSpPr>
          <p:cNvPr id="406" name="Google Shape;406;g19a1f72d980_0_121"/>
          <p:cNvCxnSpPr>
            <a:endCxn id="402" idx="0"/>
          </p:cNvCxnSpPr>
          <p:nvPr/>
        </p:nvCxnSpPr>
        <p:spPr>
          <a:xfrm flipH="1">
            <a:off x="7155400" y="3540250"/>
            <a:ext cx="353700" cy="6240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g19a1f72d980_0_121"/>
          <p:cNvCxnSpPr>
            <a:stCxn id="405" idx="1"/>
            <a:endCxn id="403" idx="3"/>
          </p:cNvCxnSpPr>
          <p:nvPr/>
        </p:nvCxnSpPr>
        <p:spPr>
          <a:xfrm rot="10800000">
            <a:off x="7462450" y="4515900"/>
            <a:ext cx="590700" cy="9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9a1f72d980_0_144"/>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413" name="Google Shape;413;g19a1f72d980_0_144"/>
          <p:cNvSpPr/>
          <p:nvPr/>
        </p:nvSpPr>
        <p:spPr>
          <a:xfrm>
            <a:off x="36175" y="208725"/>
            <a:ext cx="2661300" cy="21372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container(s) </a:t>
            </a:r>
            <a:r>
              <a:rPr lang="en"/>
              <a:t>leaves inside </a:t>
            </a:r>
            <a:r>
              <a:rPr b="1" lang="en"/>
              <a:t>pod(s)</a:t>
            </a:r>
            <a:endParaRPr b="1"/>
          </a:p>
        </p:txBody>
      </p:sp>
      <p:pic>
        <p:nvPicPr>
          <p:cNvPr id="414" name="Google Shape;414;g19a1f72d980_0_144"/>
          <p:cNvPicPr preferRelativeResize="0"/>
          <p:nvPr/>
        </p:nvPicPr>
        <p:blipFill>
          <a:blip r:embed="rId3">
            <a:alphaModFix/>
          </a:blip>
          <a:stretch>
            <a:fillRect/>
          </a:stretch>
        </p:blipFill>
        <p:spPr>
          <a:xfrm>
            <a:off x="5970200" y="434213"/>
            <a:ext cx="796600" cy="519213"/>
          </a:xfrm>
          <a:prstGeom prst="rect">
            <a:avLst/>
          </a:prstGeom>
          <a:noFill/>
          <a:ln>
            <a:noFill/>
          </a:ln>
        </p:spPr>
      </p:pic>
      <p:pic>
        <p:nvPicPr>
          <p:cNvPr id="415" name="Google Shape;415;g19a1f72d980_0_144"/>
          <p:cNvPicPr preferRelativeResize="0"/>
          <p:nvPr/>
        </p:nvPicPr>
        <p:blipFill>
          <a:blip r:embed="rId4">
            <a:alphaModFix/>
          </a:blip>
          <a:stretch>
            <a:fillRect/>
          </a:stretch>
        </p:blipFill>
        <p:spPr>
          <a:xfrm>
            <a:off x="6340800" y="1449375"/>
            <a:ext cx="763525" cy="740075"/>
          </a:xfrm>
          <a:prstGeom prst="rect">
            <a:avLst/>
          </a:prstGeom>
          <a:noFill/>
          <a:ln>
            <a:noFill/>
          </a:ln>
        </p:spPr>
      </p:pic>
      <p:cxnSp>
        <p:nvCxnSpPr>
          <p:cNvPr id="416" name="Google Shape;416;g19a1f72d980_0_144"/>
          <p:cNvCxnSpPr>
            <a:stCxn id="414" idx="2"/>
          </p:cNvCxnSpPr>
          <p:nvPr/>
        </p:nvCxnSpPr>
        <p:spPr>
          <a:xfrm>
            <a:off x="6368500" y="953425"/>
            <a:ext cx="324300" cy="8082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g19a1f72d980_0_144"/>
          <p:cNvSpPr/>
          <p:nvPr/>
        </p:nvSpPr>
        <p:spPr>
          <a:xfrm>
            <a:off x="119250" y="3281300"/>
            <a:ext cx="2661300" cy="1174800"/>
          </a:xfrm>
          <a:prstGeom prst="bevel">
            <a:avLst>
              <a:gd fmla="val 12500" name="adj"/>
            </a:avLst>
          </a:prstGeom>
          <a:solidFill>
            <a:schemeClr val="lt2"/>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Container: </a:t>
            </a:r>
            <a:r>
              <a:rPr lang="en"/>
              <a:t>The environment the application lives inside</a:t>
            </a:r>
            <a:endParaRPr/>
          </a:p>
        </p:txBody>
      </p:sp>
      <p:sp>
        <p:nvSpPr>
          <p:cNvPr id="418" name="Google Shape;418;g19a1f72d980_0_144"/>
          <p:cNvSpPr/>
          <p:nvPr/>
        </p:nvSpPr>
        <p:spPr>
          <a:xfrm>
            <a:off x="3308900" y="1449375"/>
            <a:ext cx="2661300" cy="1174800"/>
          </a:xfrm>
          <a:prstGeom prst="bevel">
            <a:avLst>
              <a:gd fmla="val 12500" name="adj"/>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Pod</a:t>
            </a:r>
            <a:r>
              <a:rPr b="1" lang="en"/>
              <a:t> </a:t>
            </a:r>
            <a:r>
              <a:rPr lang="en"/>
              <a:t>an envelop or overap around container(s)</a:t>
            </a:r>
            <a:endParaRPr/>
          </a:p>
        </p:txBody>
      </p:sp>
      <p:pic>
        <p:nvPicPr>
          <p:cNvPr id="419" name="Google Shape;419;g19a1f72d980_0_144"/>
          <p:cNvPicPr preferRelativeResize="0"/>
          <p:nvPr/>
        </p:nvPicPr>
        <p:blipFill>
          <a:blip r:embed="rId5">
            <a:alphaModFix/>
          </a:blip>
          <a:stretch>
            <a:fillRect/>
          </a:stretch>
        </p:blipFill>
        <p:spPr>
          <a:xfrm>
            <a:off x="4482500" y="4313450"/>
            <a:ext cx="796600" cy="796600"/>
          </a:xfrm>
          <a:prstGeom prst="rect">
            <a:avLst/>
          </a:prstGeom>
          <a:noFill/>
          <a:ln>
            <a:noFill/>
          </a:ln>
        </p:spPr>
      </p:pic>
      <p:sp>
        <p:nvSpPr>
          <p:cNvPr id="420" name="Google Shape;420;g19a1f72d980_0_144"/>
          <p:cNvSpPr/>
          <p:nvPr/>
        </p:nvSpPr>
        <p:spPr>
          <a:xfrm>
            <a:off x="7127850" y="3765674"/>
            <a:ext cx="895968" cy="318708"/>
          </a:xfrm>
          <a:prstGeom prst="flowChartTerminator">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21" name="Google Shape;421;g19a1f72d980_0_144"/>
          <p:cNvSpPr txBox="1"/>
          <p:nvPr/>
        </p:nvSpPr>
        <p:spPr>
          <a:xfrm>
            <a:off x="7382850" y="2394750"/>
            <a:ext cx="962400" cy="3540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container</a:t>
            </a:r>
            <a:endParaRPr sz="1100"/>
          </a:p>
        </p:txBody>
      </p:sp>
      <p:sp>
        <p:nvSpPr>
          <p:cNvPr id="422" name="Google Shape;422;g19a1f72d980_0_144"/>
          <p:cNvSpPr txBox="1"/>
          <p:nvPr/>
        </p:nvSpPr>
        <p:spPr>
          <a:xfrm>
            <a:off x="8132800" y="2927300"/>
            <a:ext cx="962400" cy="354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application</a:t>
            </a:r>
            <a:endParaRPr sz="1100"/>
          </a:p>
        </p:txBody>
      </p:sp>
      <p:sp>
        <p:nvSpPr>
          <p:cNvPr id="423" name="Google Shape;423;g19a1f72d980_0_144"/>
          <p:cNvSpPr/>
          <p:nvPr/>
        </p:nvSpPr>
        <p:spPr>
          <a:xfrm>
            <a:off x="6643250" y="3281300"/>
            <a:ext cx="1765500" cy="1101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9a1f72d980_0_144"/>
          <p:cNvSpPr/>
          <p:nvPr/>
        </p:nvSpPr>
        <p:spPr>
          <a:xfrm>
            <a:off x="6889250" y="3596450"/>
            <a:ext cx="1167900" cy="471300"/>
          </a:xfrm>
          <a:prstGeom prst="cube">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9a1f72d980_0_144"/>
          <p:cNvSpPr/>
          <p:nvPr/>
        </p:nvSpPr>
        <p:spPr>
          <a:xfrm>
            <a:off x="7114900" y="3825500"/>
            <a:ext cx="670302" cy="152658"/>
          </a:xfrm>
          <a:prstGeom prst="flowChartTerminator">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g19a1f72d980_0_144"/>
          <p:cNvCxnSpPr>
            <a:endCxn id="424" idx="0"/>
          </p:cNvCxnSpPr>
          <p:nvPr/>
        </p:nvCxnSpPr>
        <p:spPr>
          <a:xfrm flipH="1">
            <a:off x="7532113" y="2571350"/>
            <a:ext cx="103200" cy="10251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g19a1f72d980_0_144"/>
          <p:cNvCxnSpPr/>
          <p:nvPr/>
        </p:nvCxnSpPr>
        <p:spPr>
          <a:xfrm flipH="1">
            <a:off x="7602200" y="3148825"/>
            <a:ext cx="1048500" cy="72330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g19a1f72d980_0_144"/>
          <p:cNvSpPr txBox="1"/>
          <p:nvPr/>
        </p:nvSpPr>
        <p:spPr>
          <a:xfrm>
            <a:off x="8132800" y="4624450"/>
            <a:ext cx="962400" cy="3540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pod</a:t>
            </a:r>
            <a:endParaRPr sz="1100"/>
          </a:p>
        </p:txBody>
      </p:sp>
      <p:cxnSp>
        <p:nvCxnSpPr>
          <p:cNvPr id="429" name="Google Shape;429;g19a1f72d980_0_144"/>
          <p:cNvCxnSpPr>
            <a:stCxn id="428" idx="1"/>
          </p:cNvCxnSpPr>
          <p:nvPr/>
        </p:nvCxnSpPr>
        <p:spPr>
          <a:xfrm rot="10800000">
            <a:off x="7522300" y="4230550"/>
            <a:ext cx="610500" cy="57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9a1f72d980_0_159"/>
          <p:cNvSpPr txBox="1"/>
          <p:nvPr>
            <p:ph type="ctrTitle"/>
          </p:nvPr>
        </p:nvSpPr>
        <p:spPr>
          <a:xfrm>
            <a:off x="125900" y="33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pic>
        <p:nvPicPr>
          <p:cNvPr id="435" name="Google Shape;435;g19a1f72d980_0_159"/>
          <p:cNvPicPr preferRelativeResize="0"/>
          <p:nvPr/>
        </p:nvPicPr>
        <p:blipFill>
          <a:blip r:embed="rId3">
            <a:alphaModFix/>
          </a:blip>
          <a:stretch>
            <a:fillRect/>
          </a:stretch>
        </p:blipFill>
        <p:spPr>
          <a:xfrm>
            <a:off x="8347400" y="4346900"/>
            <a:ext cx="796600" cy="796600"/>
          </a:xfrm>
          <a:prstGeom prst="rect">
            <a:avLst/>
          </a:prstGeom>
          <a:noFill/>
          <a:ln>
            <a:noFill/>
          </a:ln>
        </p:spPr>
      </p:pic>
      <p:sp>
        <p:nvSpPr>
          <p:cNvPr id="436" name="Google Shape;436;g19a1f72d980_0_159"/>
          <p:cNvSpPr/>
          <p:nvPr/>
        </p:nvSpPr>
        <p:spPr>
          <a:xfrm>
            <a:off x="62725" y="454650"/>
            <a:ext cx="2236500" cy="2117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9a1f72d980_0_159"/>
          <p:cNvSpPr/>
          <p:nvPr/>
        </p:nvSpPr>
        <p:spPr>
          <a:xfrm>
            <a:off x="756175" y="1061850"/>
            <a:ext cx="849600" cy="9027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9a1f72d980_0_159"/>
          <p:cNvSpPr/>
          <p:nvPr/>
        </p:nvSpPr>
        <p:spPr>
          <a:xfrm>
            <a:off x="3068925" y="792600"/>
            <a:ext cx="2236500" cy="21171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9a1f72d980_0_159"/>
          <p:cNvSpPr/>
          <p:nvPr/>
        </p:nvSpPr>
        <p:spPr>
          <a:xfrm>
            <a:off x="3556650" y="1433275"/>
            <a:ext cx="508200" cy="617700"/>
          </a:xfrm>
          <a:prstGeom prst="cube">
            <a:avLst>
              <a:gd fmla="val 25000" name="adj"/>
            </a:avLst>
          </a:prstGeom>
          <a:solidFill>
            <a:srgbClr val="008800"/>
          </a:solidFill>
          <a:ln cap="flat" cmpd="sng" w="9525">
            <a:solidFill>
              <a:srgbClr val="008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9a1f72d980_0_159"/>
          <p:cNvSpPr/>
          <p:nvPr/>
        </p:nvSpPr>
        <p:spPr>
          <a:xfrm>
            <a:off x="4317900" y="1579000"/>
            <a:ext cx="508200" cy="6177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9a1f72d980_0_159"/>
          <p:cNvSpPr/>
          <p:nvPr/>
        </p:nvSpPr>
        <p:spPr>
          <a:xfrm>
            <a:off x="6234400" y="981700"/>
            <a:ext cx="2236500" cy="21171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9a1f72d980_0_159"/>
          <p:cNvSpPr/>
          <p:nvPr/>
        </p:nvSpPr>
        <p:spPr>
          <a:xfrm>
            <a:off x="7839200" y="1704850"/>
            <a:ext cx="508200" cy="6177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9a1f72d980_0_159"/>
          <p:cNvSpPr/>
          <p:nvPr/>
        </p:nvSpPr>
        <p:spPr>
          <a:xfrm>
            <a:off x="6636475" y="1204350"/>
            <a:ext cx="508200" cy="6177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9a1f72d980_0_159"/>
          <p:cNvSpPr/>
          <p:nvPr/>
        </p:nvSpPr>
        <p:spPr>
          <a:xfrm>
            <a:off x="6872550" y="2165925"/>
            <a:ext cx="508200" cy="6177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9a1f72d980_0_159"/>
          <p:cNvSpPr/>
          <p:nvPr/>
        </p:nvSpPr>
        <p:spPr>
          <a:xfrm>
            <a:off x="4223225" y="2999850"/>
            <a:ext cx="2236500" cy="21171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9a1f72d980_0_159"/>
          <p:cNvSpPr/>
          <p:nvPr/>
        </p:nvSpPr>
        <p:spPr>
          <a:xfrm>
            <a:off x="5655450" y="4196750"/>
            <a:ext cx="400200" cy="4293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9a1f72d980_0_159"/>
          <p:cNvSpPr/>
          <p:nvPr/>
        </p:nvSpPr>
        <p:spPr>
          <a:xfrm>
            <a:off x="4592100" y="3466550"/>
            <a:ext cx="400200" cy="4002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9a1f72d980_0_159"/>
          <p:cNvSpPr/>
          <p:nvPr/>
        </p:nvSpPr>
        <p:spPr>
          <a:xfrm>
            <a:off x="4828175" y="4399025"/>
            <a:ext cx="344700" cy="4293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9a1f72d980_0_159"/>
          <p:cNvSpPr txBox="1"/>
          <p:nvPr/>
        </p:nvSpPr>
        <p:spPr>
          <a:xfrm>
            <a:off x="925500" y="2626200"/>
            <a:ext cx="6438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a:t>
            </a:r>
            <a:r>
              <a:rPr lang="en"/>
              <a:t>ood</a:t>
            </a:r>
            <a:endParaRPr/>
          </a:p>
        </p:txBody>
      </p:sp>
      <p:sp>
        <p:nvSpPr>
          <p:cNvPr id="450" name="Google Shape;450;g19a1f72d980_0_159"/>
          <p:cNvSpPr txBox="1"/>
          <p:nvPr/>
        </p:nvSpPr>
        <p:spPr>
          <a:xfrm>
            <a:off x="2763650" y="2848850"/>
            <a:ext cx="6438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good</a:t>
            </a:r>
            <a:endParaRPr/>
          </a:p>
        </p:txBody>
      </p:sp>
      <p:sp>
        <p:nvSpPr>
          <p:cNvPr id="451" name="Google Shape;451;g19a1f72d980_0_159"/>
          <p:cNvSpPr txBox="1"/>
          <p:nvPr/>
        </p:nvSpPr>
        <p:spPr>
          <a:xfrm>
            <a:off x="7827100" y="3134625"/>
            <a:ext cx="6438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Fair </a:t>
            </a:r>
            <a:endParaRPr/>
          </a:p>
        </p:txBody>
      </p:sp>
      <p:sp>
        <p:nvSpPr>
          <p:cNvPr id="452" name="Google Shape;452;g19a1f72d980_0_159"/>
          <p:cNvSpPr/>
          <p:nvPr/>
        </p:nvSpPr>
        <p:spPr>
          <a:xfrm>
            <a:off x="5522475" y="3466550"/>
            <a:ext cx="400200" cy="429300"/>
          </a:xfrm>
          <a:prstGeom prst="cube">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9a1f72d980_0_159"/>
          <p:cNvSpPr txBox="1"/>
          <p:nvPr/>
        </p:nvSpPr>
        <p:spPr>
          <a:xfrm>
            <a:off x="3195300" y="4399025"/>
            <a:ext cx="10680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t>Not bad but will require lot of maintenance </a:t>
            </a:r>
            <a:endParaRPr sz="700"/>
          </a:p>
        </p:txBody>
      </p:sp>
      <p:sp>
        <p:nvSpPr>
          <p:cNvPr id="454" name="Google Shape;454;g19a1f72d980_0_159"/>
          <p:cNvSpPr/>
          <p:nvPr/>
        </p:nvSpPr>
        <p:spPr>
          <a:xfrm>
            <a:off x="0" y="3998650"/>
            <a:ext cx="344700" cy="368700"/>
          </a:xfrm>
          <a:prstGeom prst="cube">
            <a:avLst>
              <a:gd fmla="val 25000" name="adj"/>
            </a:avLst>
          </a:prstGeom>
          <a:solidFill>
            <a:srgbClr val="008800"/>
          </a:solidFill>
          <a:ln cap="flat" cmpd="sng" w="9525">
            <a:solidFill>
              <a:srgbClr val="008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9a1f72d980_0_159"/>
          <p:cNvSpPr/>
          <p:nvPr/>
        </p:nvSpPr>
        <p:spPr>
          <a:xfrm>
            <a:off x="0" y="4779450"/>
            <a:ext cx="344700" cy="337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9a1f72d980_0_159"/>
          <p:cNvSpPr txBox="1"/>
          <p:nvPr/>
        </p:nvSpPr>
        <p:spPr>
          <a:xfrm>
            <a:off x="344700" y="3998650"/>
            <a:ext cx="550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containers</a:t>
            </a:r>
            <a:endParaRPr sz="600"/>
          </a:p>
        </p:txBody>
      </p:sp>
      <p:sp>
        <p:nvSpPr>
          <p:cNvPr id="457" name="Google Shape;457;g19a1f72d980_0_159"/>
          <p:cNvSpPr txBox="1"/>
          <p:nvPr/>
        </p:nvSpPr>
        <p:spPr>
          <a:xfrm>
            <a:off x="344700" y="4809750"/>
            <a:ext cx="550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Pods</a:t>
            </a:r>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9a1f72d980_0_197"/>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463" name="Google Shape;463;g19a1f72d980_0_197"/>
          <p:cNvSpPr/>
          <p:nvPr/>
        </p:nvSpPr>
        <p:spPr>
          <a:xfrm>
            <a:off x="36175" y="208725"/>
            <a:ext cx="2661300" cy="21372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Pod</a:t>
            </a:r>
            <a:r>
              <a:rPr b="1" lang="en"/>
              <a:t>(s) </a:t>
            </a:r>
            <a:r>
              <a:rPr lang="en"/>
              <a:t>leaves inside </a:t>
            </a:r>
            <a:r>
              <a:rPr b="1" lang="en"/>
              <a:t>node</a:t>
            </a:r>
            <a:r>
              <a:rPr b="1" lang="en"/>
              <a:t>(s)</a:t>
            </a:r>
            <a:endParaRPr b="1"/>
          </a:p>
        </p:txBody>
      </p:sp>
      <p:sp>
        <p:nvSpPr>
          <p:cNvPr id="464" name="Google Shape;464;g19a1f72d980_0_197"/>
          <p:cNvSpPr/>
          <p:nvPr/>
        </p:nvSpPr>
        <p:spPr>
          <a:xfrm>
            <a:off x="36175" y="2571750"/>
            <a:ext cx="2661300" cy="1174800"/>
          </a:xfrm>
          <a:prstGeom prst="bevel">
            <a:avLst>
              <a:gd fmla="val 12500" name="adj"/>
            </a:avLst>
          </a:prstGeom>
          <a:solidFill>
            <a:schemeClr val="lt2"/>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node</a:t>
            </a:r>
            <a:r>
              <a:rPr b="1" lang="en"/>
              <a:t>: </a:t>
            </a:r>
            <a:r>
              <a:rPr lang="en"/>
              <a:t>an envelop or overap around a virtual machine</a:t>
            </a:r>
            <a:endParaRPr/>
          </a:p>
        </p:txBody>
      </p:sp>
      <p:sp>
        <p:nvSpPr>
          <p:cNvPr id="465" name="Google Shape;465;g19a1f72d980_0_197"/>
          <p:cNvSpPr/>
          <p:nvPr/>
        </p:nvSpPr>
        <p:spPr>
          <a:xfrm>
            <a:off x="36175" y="3972375"/>
            <a:ext cx="2661300" cy="1174800"/>
          </a:xfrm>
          <a:prstGeom prst="bevel">
            <a:avLst>
              <a:gd fmla="val 12500" name="adj"/>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Pod </a:t>
            </a:r>
            <a:r>
              <a:rPr lang="en"/>
              <a:t>an envelop or overap around container(s)</a:t>
            </a:r>
            <a:endParaRPr/>
          </a:p>
        </p:txBody>
      </p:sp>
      <p:pic>
        <p:nvPicPr>
          <p:cNvPr id="466" name="Google Shape;466;g19a1f72d980_0_197"/>
          <p:cNvPicPr preferRelativeResize="0"/>
          <p:nvPr/>
        </p:nvPicPr>
        <p:blipFill>
          <a:blip r:embed="rId3">
            <a:alphaModFix/>
          </a:blip>
          <a:stretch>
            <a:fillRect/>
          </a:stretch>
        </p:blipFill>
        <p:spPr>
          <a:xfrm>
            <a:off x="4339200" y="4346900"/>
            <a:ext cx="796600" cy="796600"/>
          </a:xfrm>
          <a:prstGeom prst="rect">
            <a:avLst/>
          </a:prstGeom>
          <a:noFill/>
          <a:ln>
            <a:noFill/>
          </a:ln>
        </p:spPr>
      </p:pic>
      <p:sp>
        <p:nvSpPr>
          <p:cNvPr id="467" name="Google Shape;467;g19a1f72d980_0_197"/>
          <p:cNvSpPr/>
          <p:nvPr/>
        </p:nvSpPr>
        <p:spPr>
          <a:xfrm>
            <a:off x="5192950" y="1224150"/>
            <a:ext cx="3159000" cy="1254600"/>
          </a:xfrm>
          <a:prstGeom prst="cube">
            <a:avLst>
              <a:gd fmla="val 25000"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9a1f72d980_0_197"/>
          <p:cNvSpPr/>
          <p:nvPr/>
        </p:nvSpPr>
        <p:spPr>
          <a:xfrm>
            <a:off x="6270981" y="1932352"/>
            <a:ext cx="796446" cy="199746"/>
          </a:xfrm>
          <a:prstGeom prst="flowChartTerminator">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469" name="Google Shape;469;g19a1f72d980_0_197"/>
          <p:cNvSpPr/>
          <p:nvPr/>
        </p:nvSpPr>
        <p:spPr>
          <a:xfrm>
            <a:off x="5840200" y="1628750"/>
            <a:ext cx="1569300" cy="690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9a1f72d980_0_197"/>
          <p:cNvSpPr/>
          <p:nvPr/>
        </p:nvSpPr>
        <p:spPr>
          <a:xfrm>
            <a:off x="6038242" y="1826309"/>
            <a:ext cx="1038300" cy="295500"/>
          </a:xfrm>
          <a:prstGeom prst="cube">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9a1f72d980_0_197"/>
          <p:cNvSpPr/>
          <p:nvPr/>
        </p:nvSpPr>
        <p:spPr>
          <a:xfrm>
            <a:off x="6259469" y="1969851"/>
            <a:ext cx="595836" cy="95688"/>
          </a:xfrm>
          <a:prstGeom prst="flowChartTerminator">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9a1f72d980_0_197"/>
          <p:cNvSpPr txBox="1"/>
          <p:nvPr/>
        </p:nvSpPr>
        <p:spPr>
          <a:xfrm>
            <a:off x="4827700" y="3051775"/>
            <a:ext cx="962400" cy="3540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container</a:t>
            </a:r>
            <a:endParaRPr sz="1100"/>
          </a:p>
        </p:txBody>
      </p:sp>
      <p:sp>
        <p:nvSpPr>
          <p:cNvPr id="473" name="Google Shape;473;g19a1f72d980_0_197"/>
          <p:cNvSpPr txBox="1"/>
          <p:nvPr/>
        </p:nvSpPr>
        <p:spPr>
          <a:xfrm>
            <a:off x="5962575" y="3051775"/>
            <a:ext cx="962400" cy="354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application</a:t>
            </a:r>
            <a:endParaRPr sz="1100"/>
          </a:p>
        </p:txBody>
      </p:sp>
      <p:sp>
        <p:nvSpPr>
          <p:cNvPr id="474" name="Google Shape;474;g19a1f72d980_0_197"/>
          <p:cNvSpPr txBox="1"/>
          <p:nvPr/>
        </p:nvSpPr>
        <p:spPr>
          <a:xfrm>
            <a:off x="7137275" y="3084700"/>
            <a:ext cx="962400" cy="3540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pod</a:t>
            </a:r>
            <a:endParaRPr sz="1100"/>
          </a:p>
        </p:txBody>
      </p:sp>
      <p:cxnSp>
        <p:nvCxnSpPr>
          <p:cNvPr id="475" name="Google Shape;475;g19a1f72d980_0_197"/>
          <p:cNvCxnSpPr>
            <a:stCxn id="472" idx="0"/>
            <a:endCxn id="470" idx="2"/>
          </p:cNvCxnSpPr>
          <p:nvPr/>
        </p:nvCxnSpPr>
        <p:spPr>
          <a:xfrm flipH="1" rot="10800000">
            <a:off x="5308900" y="2011075"/>
            <a:ext cx="729300" cy="10407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g19a1f72d980_0_197"/>
          <p:cNvCxnSpPr>
            <a:stCxn id="473" idx="0"/>
            <a:endCxn id="471" idx="2"/>
          </p:cNvCxnSpPr>
          <p:nvPr/>
        </p:nvCxnSpPr>
        <p:spPr>
          <a:xfrm flipH="1" rot="10800000">
            <a:off x="6443775" y="2065675"/>
            <a:ext cx="113700" cy="9861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g19a1f72d980_0_197"/>
          <p:cNvCxnSpPr/>
          <p:nvPr/>
        </p:nvCxnSpPr>
        <p:spPr>
          <a:xfrm rot="10800000">
            <a:off x="6805650" y="2239575"/>
            <a:ext cx="643800" cy="975600"/>
          </a:xfrm>
          <a:prstGeom prst="straightConnector1">
            <a:avLst/>
          </a:prstGeom>
          <a:noFill/>
          <a:ln cap="flat" cmpd="sng" w="9525">
            <a:solidFill>
              <a:schemeClr val="dk2"/>
            </a:solidFill>
            <a:prstDash val="solid"/>
            <a:round/>
            <a:headEnd len="med" w="med" type="none"/>
            <a:tailEnd len="med" w="med" type="triangle"/>
          </a:ln>
        </p:spPr>
      </p:cxnSp>
      <p:sp>
        <p:nvSpPr>
          <p:cNvPr id="478" name="Google Shape;478;g19a1f72d980_0_197"/>
          <p:cNvSpPr txBox="1"/>
          <p:nvPr/>
        </p:nvSpPr>
        <p:spPr>
          <a:xfrm>
            <a:off x="7495425" y="98175"/>
            <a:ext cx="962400" cy="354000"/>
          </a:xfrm>
          <a:prstGeom prst="rect">
            <a:avLst/>
          </a:prstGeom>
          <a:solidFill>
            <a:srgbClr val="674EA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node</a:t>
            </a:r>
            <a:endParaRPr sz="1100"/>
          </a:p>
        </p:txBody>
      </p:sp>
      <p:cxnSp>
        <p:nvCxnSpPr>
          <p:cNvPr id="479" name="Google Shape;479;g19a1f72d980_0_197"/>
          <p:cNvCxnSpPr/>
          <p:nvPr/>
        </p:nvCxnSpPr>
        <p:spPr>
          <a:xfrm flipH="1">
            <a:off x="7184050" y="407450"/>
            <a:ext cx="557400" cy="90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9a1f72d980_0_271"/>
          <p:cNvSpPr txBox="1"/>
          <p:nvPr>
            <p:ph type="ctrTitle"/>
          </p:nvPr>
        </p:nvSpPr>
        <p:spPr>
          <a:xfrm>
            <a:off x="119250" y="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485" name="Google Shape;485;g19a1f72d980_0_271"/>
          <p:cNvSpPr/>
          <p:nvPr/>
        </p:nvSpPr>
        <p:spPr>
          <a:xfrm>
            <a:off x="36175" y="208725"/>
            <a:ext cx="2661300" cy="21372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node</a:t>
            </a:r>
            <a:r>
              <a:rPr b="1" lang="en"/>
              <a:t>(s) </a:t>
            </a:r>
            <a:r>
              <a:rPr lang="en"/>
              <a:t>lives inside </a:t>
            </a:r>
            <a:r>
              <a:rPr b="1" lang="en"/>
              <a:t>cluster</a:t>
            </a:r>
            <a:endParaRPr b="1"/>
          </a:p>
        </p:txBody>
      </p:sp>
      <p:sp>
        <p:nvSpPr>
          <p:cNvPr id="486" name="Google Shape;486;g19a1f72d980_0_271"/>
          <p:cNvSpPr/>
          <p:nvPr/>
        </p:nvSpPr>
        <p:spPr>
          <a:xfrm>
            <a:off x="36175" y="2571750"/>
            <a:ext cx="2661300" cy="1174800"/>
          </a:xfrm>
          <a:prstGeom prst="bevel">
            <a:avLst>
              <a:gd fmla="val 12500" name="adj"/>
            </a:avLst>
          </a:prstGeom>
          <a:solidFill>
            <a:schemeClr val="lt2"/>
          </a:solid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node: </a:t>
            </a:r>
            <a:r>
              <a:rPr lang="en"/>
              <a:t>an envelop or overap around a virtual machine</a:t>
            </a:r>
            <a:endParaRPr/>
          </a:p>
        </p:txBody>
      </p:sp>
      <p:sp>
        <p:nvSpPr>
          <p:cNvPr id="487" name="Google Shape;487;g19a1f72d980_0_271"/>
          <p:cNvSpPr/>
          <p:nvPr/>
        </p:nvSpPr>
        <p:spPr>
          <a:xfrm>
            <a:off x="36175" y="3972375"/>
            <a:ext cx="2661300" cy="1174800"/>
          </a:xfrm>
          <a:prstGeom prst="bevel">
            <a:avLst>
              <a:gd fmla="val 12500" name="adj"/>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cluster</a:t>
            </a:r>
            <a:r>
              <a:rPr b="1" lang="en"/>
              <a:t> </a:t>
            </a:r>
            <a:r>
              <a:rPr lang="en"/>
              <a:t>an envelop or overap around node(s)</a:t>
            </a:r>
            <a:endParaRPr/>
          </a:p>
        </p:txBody>
      </p:sp>
      <p:pic>
        <p:nvPicPr>
          <p:cNvPr id="488" name="Google Shape;488;g19a1f72d980_0_271"/>
          <p:cNvPicPr preferRelativeResize="0"/>
          <p:nvPr/>
        </p:nvPicPr>
        <p:blipFill>
          <a:blip r:embed="rId3">
            <a:alphaModFix/>
          </a:blip>
          <a:stretch>
            <a:fillRect/>
          </a:stretch>
        </p:blipFill>
        <p:spPr>
          <a:xfrm>
            <a:off x="8347400" y="4346900"/>
            <a:ext cx="796600" cy="796600"/>
          </a:xfrm>
          <a:prstGeom prst="rect">
            <a:avLst/>
          </a:prstGeom>
          <a:noFill/>
          <a:ln>
            <a:noFill/>
          </a:ln>
        </p:spPr>
      </p:pic>
      <p:sp>
        <p:nvSpPr>
          <p:cNvPr id="489" name="Google Shape;489;g19a1f72d980_0_271"/>
          <p:cNvSpPr/>
          <p:nvPr/>
        </p:nvSpPr>
        <p:spPr>
          <a:xfrm>
            <a:off x="3387750" y="1848000"/>
            <a:ext cx="5647800" cy="2499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9a1f72d980_0_271"/>
          <p:cNvSpPr/>
          <p:nvPr/>
        </p:nvSpPr>
        <p:spPr>
          <a:xfrm>
            <a:off x="3819150" y="2410650"/>
            <a:ext cx="4820700" cy="1561800"/>
          </a:xfrm>
          <a:prstGeom prst="cube">
            <a:avLst>
              <a:gd fmla="val 25000"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9a1f72d980_0_271"/>
          <p:cNvSpPr/>
          <p:nvPr/>
        </p:nvSpPr>
        <p:spPr>
          <a:xfrm>
            <a:off x="4462900" y="2909875"/>
            <a:ext cx="3265200" cy="949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9a1f72d980_0_271"/>
          <p:cNvSpPr/>
          <p:nvPr/>
        </p:nvSpPr>
        <p:spPr>
          <a:xfrm>
            <a:off x="5179675" y="3195275"/>
            <a:ext cx="2037600" cy="484500"/>
          </a:xfrm>
          <a:prstGeom prst="cube">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9a1f72d980_0_271"/>
          <p:cNvSpPr/>
          <p:nvPr/>
        </p:nvSpPr>
        <p:spPr>
          <a:xfrm>
            <a:off x="5571250" y="3427550"/>
            <a:ext cx="1168074" cy="165942"/>
          </a:xfrm>
          <a:prstGeom prst="flowChartTerminator">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19a1f72d980_0_271"/>
          <p:cNvSpPr txBox="1"/>
          <p:nvPr/>
        </p:nvSpPr>
        <p:spPr>
          <a:xfrm>
            <a:off x="3125125" y="1143300"/>
            <a:ext cx="962400" cy="3540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container</a:t>
            </a:r>
            <a:endParaRPr sz="1100"/>
          </a:p>
        </p:txBody>
      </p:sp>
      <p:sp>
        <p:nvSpPr>
          <p:cNvPr id="495" name="Google Shape;495;g19a1f72d980_0_271"/>
          <p:cNvSpPr txBox="1"/>
          <p:nvPr/>
        </p:nvSpPr>
        <p:spPr>
          <a:xfrm>
            <a:off x="4515175" y="1143300"/>
            <a:ext cx="962400" cy="354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application</a:t>
            </a:r>
            <a:endParaRPr sz="1100"/>
          </a:p>
        </p:txBody>
      </p:sp>
      <p:sp>
        <p:nvSpPr>
          <p:cNvPr id="496" name="Google Shape;496;g19a1f72d980_0_271"/>
          <p:cNvSpPr txBox="1"/>
          <p:nvPr/>
        </p:nvSpPr>
        <p:spPr>
          <a:xfrm>
            <a:off x="5717275" y="1143300"/>
            <a:ext cx="962400" cy="3540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pod</a:t>
            </a:r>
            <a:endParaRPr sz="1100"/>
          </a:p>
        </p:txBody>
      </p:sp>
      <p:sp>
        <p:nvSpPr>
          <p:cNvPr id="497" name="Google Shape;497;g19a1f72d980_0_271"/>
          <p:cNvSpPr txBox="1"/>
          <p:nvPr/>
        </p:nvSpPr>
        <p:spPr>
          <a:xfrm>
            <a:off x="8181600" y="1182875"/>
            <a:ext cx="962400" cy="3540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cluster</a:t>
            </a:r>
            <a:endParaRPr sz="1100"/>
          </a:p>
        </p:txBody>
      </p:sp>
      <p:sp>
        <p:nvSpPr>
          <p:cNvPr id="498" name="Google Shape;498;g19a1f72d980_0_271"/>
          <p:cNvSpPr txBox="1"/>
          <p:nvPr/>
        </p:nvSpPr>
        <p:spPr>
          <a:xfrm>
            <a:off x="6919375" y="1182875"/>
            <a:ext cx="962400" cy="354000"/>
          </a:xfrm>
          <a:prstGeom prst="rect">
            <a:avLst/>
          </a:prstGeom>
          <a:solidFill>
            <a:srgbClr val="674EA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node</a:t>
            </a:r>
            <a:endParaRPr sz="1100"/>
          </a:p>
        </p:txBody>
      </p:sp>
      <p:cxnSp>
        <p:nvCxnSpPr>
          <p:cNvPr id="499" name="Google Shape;499;g19a1f72d980_0_271"/>
          <p:cNvCxnSpPr/>
          <p:nvPr/>
        </p:nvCxnSpPr>
        <p:spPr>
          <a:xfrm>
            <a:off x="3726225" y="1416625"/>
            <a:ext cx="1579500" cy="20175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g19a1f72d980_0_271"/>
          <p:cNvCxnSpPr/>
          <p:nvPr/>
        </p:nvCxnSpPr>
        <p:spPr>
          <a:xfrm>
            <a:off x="4708450" y="1423250"/>
            <a:ext cx="1188000" cy="2077200"/>
          </a:xfrm>
          <a:prstGeom prst="straightConnector1">
            <a:avLst/>
          </a:prstGeom>
          <a:noFill/>
          <a:ln cap="flat" cmpd="sng" w="9525">
            <a:solidFill>
              <a:schemeClr val="dk2"/>
            </a:solidFill>
            <a:prstDash val="solid"/>
            <a:round/>
            <a:headEnd len="med" w="med" type="none"/>
            <a:tailEnd len="med" w="med" type="triangle"/>
          </a:ln>
        </p:spPr>
      </p:cxnSp>
      <p:cxnSp>
        <p:nvCxnSpPr>
          <p:cNvPr id="501" name="Google Shape;501;g19a1f72d980_0_271"/>
          <p:cNvCxnSpPr/>
          <p:nvPr/>
        </p:nvCxnSpPr>
        <p:spPr>
          <a:xfrm>
            <a:off x="6082275" y="1403350"/>
            <a:ext cx="53100" cy="1652700"/>
          </a:xfrm>
          <a:prstGeom prst="straightConnector1">
            <a:avLst/>
          </a:prstGeom>
          <a:noFill/>
          <a:ln cap="flat" cmpd="sng" w="9525">
            <a:solidFill>
              <a:schemeClr val="dk2"/>
            </a:solidFill>
            <a:prstDash val="solid"/>
            <a:round/>
            <a:headEnd len="med" w="med" type="none"/>
            <a:tailEnd len="med" w="med" type="triangle"/>
          </a:ln>
        </p:spPr>
      </p:cxnSp>
      <p:cxnSp>
        <p:nvCxnSpPr>
          <p:cNvPr id="502" name="Google Shape;502;g19a1f72d980_0_271"/>
          <p:cNvCxnSpPr/>
          <p:nvPr/>
        </p:nvCxnSpPr>
        <p:spPr>
          <a:xfrm flipH="1">
            <a:off x="7130950" y="1396700"/>
            <a:ext cx="391500" cy="1168200"/>
          </a:xfrm>
          <a:prstGeom prst="straightConnector1">
            <a:avLst/>
          </a:prstGeom>
          <a:noFill/>
          <a:ln cap="flat" cmpd="sng" w="9525">
            <a:solidFill>
              <a:schemeClr val="dk2"/>
            </a:solidFill>
            <a:prstDash val="solid"/>
            <a:round/>
            <a:headEnd len="med" w="med" type="none"/>
            <a:tailEnd len="med" w="med" type="triangle"/>
          </a:ln>
        </p:spPr>
      </p:cxnSp>
      <p:cxnSp>
        <p:nvCxnSpPr>
          <p:cNvPr id="503" name="Google Shape;503;g19a1f72d980_0_271"/>
          <p:cNvCxnSpPr/>
          <p:nvPr/>
        </p:nvCxnSpPr>
        <p:spPr>
          <a:xfrm flipH="1">
            <a:off x="8405275" y="1403350"/>
            <a:ext cx="510900" cy="82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9a1f72d980_0_308"/>
          <p:cNvSpPr txBox="1"/>
          <p:nvPr>
            <p:ph type="ctrTitle"/>
          </p:nvPr>
        </p:nvSpPr>
        <p:spPr>
          <a:xfrm>
            <a:off x="36175" y="-531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sp>
        <p:nvSpPr>
          <p:cNvPr id="509" name="Google Shape;509;g19a1f72d980_0_308"/>
          <p:cNvSpPr/>
          <p:nvPr/>
        </p:nvSpPr>
        <p:spPr>
          <a:xfrm>
            <a:off x="62725" y="580400"/>
            <a:ext cx="2303100" cy="18033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application</a:t>
            </a:r>
            <a:r>
              <a:rPr lang="en"/>
              <a:t> lives inside the container</a:t>
            </a:r>
            <a:endParaRPr/>
          </a:p>
        </p:txBody>
      </p:sp>
      <p:sp>
        <p:nvSpPr>
          <p:cNvPr id="510" name="Google Shape;510;g19a1f72d980_0_308"/>
          <p:cNvSpPr/>
          <p:nvPr/>
        </p:nvSpPr>
        <p:spPr>
          <a:xfrm>
            <a:off x="3201700" y="739500"/>
            <a:ext cx="2303100" cy="18033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container</a:t>
            </a:r>
            <a:r>
              <a:rPr lang="en"/>
              <a:t> lives inside the pod </a:t>
            </a:r>
            <a:endParaRPr/>
          </a:p>
        </p:txBody>
      </p:sp>
      <p:sp>
        <p:nvSpPr>
          <p:cNvPr id="511" name="Google Shape;511;g19a1f72d980_0_308"/>
          <p:cNvSpPr/>
          <p:nvPr/>
        </p:nvSpPr>
        <p:spPr>
          <a:xfrm>
            <a:off x="6433050" y="874625"/>
            <a:ext cx="2303100" cy="1803300"/>
          </a:xfrm>
          <a:prstGeom prst="ca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pod </a:t>
            </a:r>
            <a:r>
              <a:rPr lang="en"/>
              <a:t>lives inside the node </a:t>
            </a:r>
            <a:endParaRPr/>
          </a:p>
        </p:txBody>
      </p:sp>
      <p:sp>
        <p:nvSpPr>
          <p:cNvPr id="512" name="Google Shape;512;g19a1f72d980_0_308"/>
          <p:cNvSpPr/>
          <p:nvPr/>
        </p:nvSpPr>
        <p:spPr>
          <a:xfrm>
            <a:off x="2053025" y="3340200"/>
            <a:ext cx="2303100" cy="18033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node</a:t>
            </a:r>
            <a:r>
              <a:rPr lang="en"/>
              <a:t>  lives inside the cluster </a:t>
            </a:r>
            <a:endParaRPr/>
          </a:p>
        </p:txBody>
      </p:sp>
      <p:sp>
        <p:nvSpPr>
          <p:cNvPr id="513" name="Google Shape;513;g19a1f72d980_0_308"/>
          <p:cNvSpPr/>
          <p:nvPr/>
        </p:nvSpPr>
        <p:spPr>
          <a:xfrm>
            <a:off x="6433050" y="3369575"/>
            <a:ext cx="2303100" cy="1803300"/>
          </a:xfrm>
          <a:prstGeom prst="can">
            <a:avLst>
              <a:gd fmla="val 25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cluster</a:t>
            </a:r>
            <a:r>
              <a:rPr lang="en"/>
              <a:t>  is controlled and manage by the master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9a1f72d980_0_335"/>
          <p:cNvSpPr txBox="1"/>
          <p:nvPr>
            <p:ph type="ctrTitle"/>
          </p:nvPr>
        </p:nvSpPr>
        <p:spPr>
          <a:xfrm>
            <a:off x="36175" y="-531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Recall</a:t>
            </a:r>
            <a:endParaRPr/>
          </a:p>
        </p:txBody>
      </p:sp>
      <p:pic>
        <p:nvPicPr>
          <p:cNvPr id="519" name="Google Shape;519;g19a1f72d980_0_335"/>
          <p:cNvPicPr preferRelativeResize="0"/>
          <p:nvPr/>
        </p:nvPicPr>
        <p:blipFill>
          <a:blip r:embed="rId3">
            <a:alphaModFix/>
          </a:blip>
          <a:stretch>
            <a:fillRect/>
          </a:stretch>
        </p:blipFill>
        <p:spPr>
          <a:xfrm>
            <a:off x="623600" y="1834350"/>
            <a:ext cx="7429500" cy="2857500"/>
          </a:xfrm>
          <a:prstGeom prst="rect">
            <a:avLst/>
          </a:prstGeom>
          <a:noFill/>
          <a:ln>
            <a:noFill/>
          </a:ln>
        </p:spPr>
      </p:pic>
      <p:sp>
        <p:nvSpPr>
          <p:cNvPr id="520" name="Google Shape;520;g19a1f72d980_0_335"/>
          <p:cNvSpPr/>
          <p:nvPr/>
        </p:nvSpPr>
        <p:spPr>
          <a:xfrm>
            <a:off x="6467200" y="433725"/>
            <a:ext cx="2356200" cy="915900"/>
          </a:xfrm>
          <a:prstGeom prst="cube">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r>
              <a:rPr lang="en"/>
              <a:t>e bold but not too bold</a:t>
            </a:r>
            <a:endParaRPr/>
          </a:p>
          <a:p>
            <a:pPr indent="0" lvl="0" marL="0" rtl="0" algn="l">
              <a:spcBef>
                <a:spcPts val="0"/>
              </a:spcBef>
              <a:spcAft>
                <a:spcPts val="0"/>
              </a:spcAft>
              <a:buNone/>
            </a:pPr>
            <a:r>
              <a:rPr lang="en"/>
              <a:t>Respect </a:t>
            </a:r>
            <a:r>
              <a:rPr lang="en"/>
              <a:t>limitations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42824cfa6a_1_7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26" name="Google Shape;526;g142824cfa6a_1_70"/>
          <p:cNvSpPr/>
          <p:nvPr/>
        </p:nvSpPr>
        <p:spPr>
          <a:xfrm>
            <a:off x="2282225" y="521450"/>
            <a:ext cx="4266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Cloud Providers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527" name="Google Shape;527;g142824cfa6a_1_70"/>
          <p:cNvSpPr txBox="1"/>
          <p:nvPr/>
        </p:nvSpPr>
        <p:spPr>
          <a:xfrm>
            <a:off x="7022350" y="1556525"/>
            <a:ext cx="1675500" cy="102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1" i="0" lang="en" sz="1600" u="none" cap="none" strike="noStrike">
                <a:solidFill>
                  <a:srgbClr val="00FF00"/>
                </a:solidFill>
                <a:latin typeface="Arial"/>
                <a:ea typeface="Arial"/>
                <a:cs typeface="Arial"/>
                <a:sym typeface="Arial"/>
              </a:rPr>
              <a:t>AKS</a:t>
            </a:r>
            <a:r>
              <a:rPr b="1" i="0" lang="en" sz="1100" u="none" cap="none" strike="noStrike">
                <a:solidFill>
                  <a:schemeClr val="dk1"/>
                </a:solidFill>
                <a:latin typeface="Arial"/>
                <a:ea typeface="Arial"/>
                <a:cs typeface="Arial"/>
                <a:sym typeface="Arial"/>
              </a:rPr>
              <a:t> (Azure Kubernetes Service)</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 sz="1100" u="none" cap="none" strike="noStrike">
                <a:solidFill>
                  <a:schemeClr val="dk1"/>
                </a:solidFill>
                <a:latin typeface="Arial"/>
                <a:ea typeface="Arial"/>
                <a:cs typeface="Arial"/>
                <a:sym typeface="Arial"/>
              </a:rPr>
              <a:t>Manage by </a:t>
            </a:r>
            <a:r>
              <a:rPr b="1" i="0" lang="en" sz="1100" u="none" cap="none" strike="noStrike">
                <a:solidFill>
                  <a:schemeClr val="dk1"/>
                </a:solidFill>
                <a:latin typeface="Arial"/>
                <a:ea typeface="Arial"/>
                <a:cs typeface="Arial"/>
                <a:sym typeface="Arial"/>
              </a:rPr>
              <a:t>Azure</a:t>
            </a:r>
            <a:endParaRPr b="1" i="0" sz="1100" u="none" cap="none" strike="noStrike">
              <a:solidFill>
                <a:schemeClr val="dk1"/>
              </a:solidFill>
              <a:latin typeface="Arial"/>
              <a:ea typeface="Arial"/>
              <a:cs typeface="Arial"/>
              <a:sym typeface="Arial"/>
            </a:endParaRPr>
          </a:p>
        </p:txBody>
      </p:sp>
      <p:pic>
        <p:nvPicPr>
          <p:cNvPr id="528" name="Google Shape;528;g142824cfa6a_1_7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29" name="Google Shape;529;g142824cfa6a_1_70"/>
          <p:cNvSpPr txBox="1"/>
          <p:nvPr/>
        </p:nvSpPr>
        <p:spPr>
          <a:xfrm>
            <a:off x="127750" y="1324850"/>
            <a:ext cx="16755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FF00"/>
                </a:solidFill>
                <a:latin typeface="Arial"/>
                <a:ea typeface="Arial"/>
                <a:cs typeface="Arial"/>
                <a:sym typeface="Arial"/>
              </a:rPr>
              <a:t>EKS</a:t>
            </a:r>
            <a:r>
              <a:rPr b="1" i="0" lang="en" sz="1300" u="none" cap="none" strike="noStrike">
                <a:solidFill>
                  <a:schemeClr val="dk1"/>
                </a:solidFill>
                <a:latin typeface="Arial"/>
                <a:ea typeface="Arial"/>
                <a:cs typeface="Arial"/>
                <a:sym typeface="Arial"/>
              </a:rPr>
              <a:t> (Elastic Kubernetes service)</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Managed by </a:t>
            </a:r>
            <a:r>
              <a:rPr b="1" i="0" lang="en" sz="1300" u="none" cap="none" strike="noStrike">
                <a:solidFill>
                  <a:schemeClr val="dk1"/>
                </a:solidFill>
                <a:latin typeface="Arial"/>
                <a:ea typeface="Arial"/>
                <a:cs typeface="Arial"/>
                <a:sym typeface="Arial"/>
              </a:rPr>
              <a:t>AWS</a:t>
            </a:r>
            <a:endParaRPr b="1" i="0" sz="1300" u="none" cap="none" strike="noStrike">
              <a:solidFill>
                <a:schemeClr val="dk1"/>
              </a:solidFill>
              <a:latin typeface="Arial"/>
              <a:ea typeface="Arial"/>
              <a:cs typeface="Arial"/>
              <a:sym typeface="Arial"/>
            </a:endParaRPr>
          </a:p>
        </p:txBody>
      </p:sp>
      <p:sp>
        <p:nvSpPr>
          <p:cNvPr id="530" name="Google Shape;530;g142824cfa6a_1_70"/>
          <p:cNvSpPr txBox="1"/>
          <p:nvPr/>
        </p:nvSpPr>
        <p:spPr>
          <a:xfrm>
            <a:off x="3763975" y="1481475"/>
            <a:ext cx="21630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FF00"/>
                </a:solidFill>
                <a:latin typeface="Arial"/>
                <a:ea typeface="Arial"/>
                <a:cs typeface="Arial"/>
                <a:sym typeface="Arial"/>
              </a:rPr>
              <a:t>GKE</a:t>
            </a:r>
            <a:r>
              <a:rPr b="1" i="0" lang="en" sz="1300" u="none" cap="none" strike="noStrike">
                <a:solidFill>
                  <a:schemeClr val="dk1"/>
                </a:solidFill>
                <a:latin typeface="Arial"/>
                <a:ea typeface="Arial"/>
                <a:cs typeface="Arial"/>
                <a:sym typeface="Arial"/>
              </a:rPr>
              <a:t> (Google Kubernetes Engine)</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Managed by</a:t>
            </a:r>
            <a:r>
              <a:rPr b="1" i="0" lang="en" sz="1300" u="none" cap="none" strike="noStrike">
                <a:solidFill>
                  <a:schemeClr val="dk1"/>
                </a:solidFill>
                <a:latin typeface="Arial"/>
                <a:ea typeface="Arial"/>
                <a:cs typeface="Arial"/>
                <a:sym typeface="Arial"/>
              </a:rPr>
              <a:t> Google cloud platform</a:t>
            </a:r>
            <a:endParaRPr b="1" i="0" sz="1300" u="none" cap="none" strike="noStrike">
              <a:solidFill>
                <a:schemeClr val="dk1"/>
              </a:solidFill>
              <a:latin typeface="Arial"/>
              <a:ea typeface="Arial"/>
              <a:cs typeface="Arial"/>
              <a:sym typeface="Arial"/>
            </a:endParaRPr>
          </a:p>
        </p:txBody>
      </p:sp>
      <p:pic>
        <p:nvPicPr>
          <p:cNvPr id="531" name="Google Shape;531;g142824cfa6a_1_70"/>
          <p:cNvPicPr preferRelativeResize="0"/>
          <p:nvPr/>
        </p:nvPicPr>
        <p:blipFill rotWithShape="1">
          <a:blip r:embed="rId4">
            <a:alphaModFix/>
          </a:blip>
          <a:srcRect b="0" l="0" r="0" t="0"/>
          <a:stretch/>
        </p:blipFill>
        <p:spPr>
          <a:xfrm>
            <a:off x="127750" y="2500775"/>
            <a:ext cx="2066925" cy="2057400"/>
          </a:xfrm>
          <a:prstGeom prst="rect">
            <a:avLst/>
          </a:prstGeom>
          <a:noFill/>
          <a:ln>
            <a:noFill/>
          </a:ln>
        </p:spPr>
      </p:pic>
      <p:pic>
        <p:nvPicPr>
          <p:cNvPr id="532" name="Google Shape;532;g142824cfa6a_1_70"/>
          <p:cNvPicPr preferRelativeResize="0"/>
          <p:nvPr/>
        </p:nvPicPr>
        <p:blipFill rotWithShape="1">
          <a:blip r:embed="rId5">
            <a:alphaModFix/>
          </a:blip>
          <a:srcRect b="0" l="0" r="0" t="0"/>
          <a:stretch/>
        </p:blipFill>
        <p:spPr>
          <a:xfrm>
            <a:off x="3316900" y="2823400"/>
            <a:ext cx="2610075" cy="1147200"/>
          </a:xfrm>
          <a:prstGeom prst="rect">
            <a:avLst/>
          </a:prstGeom>
          <a:noFill/>
          <a:ln>
            <a:noFill/>
          </a:ln>
        </p:spPr>
      </p:pic>
      <p:pic>
        <p:nvPicPr>
          <p:cNvPr id="533" name="Google Shape;533;g142824cfa6a_1_70"/>
          <p:cNvPicPr preferRelativeResize="0"/>
          <p:nvPr/>
        </p:nvPicPr>
        <p:blipFill rotWithShape="1">
          <a:blip r:embed="rId6">
            <a:alphaModFix/>
          </a:blip>
          <a:srcRect b="0" l="0" r="0" t="0"/>
          <a:stretch/>
        </p:blipFill>
        <p:spPr>
          <a:xfrm>
            <a:off x="6890954" y="2666775"/>
            <a:ext cx="1806896" cy="837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187cd8de6db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39" name="Google Shape;539;g187cd8de6db_0_0"/>
          <p:cNvSpPr/>
          <p:nvPr/>
        </p:nvSpPr>
        <p:spPr>
          <a:xfrm>
            <a:off x="2282225" y="521450"/>
            <a:ext cx="3737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Shortcuts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540" name="Google Shape;540;g187cd8de6db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541" name="Google Shape;541;g187cd8de6db_0_0"/>
          <p:cNvPicPr preferRelativeResize="0"/>
          <p:nvPr/>
        </p:nvPicPr>
        <p:blipFill rotWithShape="1">
          <a:blip r:embed="rId4">
            <a:alphaModFix/>
          </a:blip>
          <a:srcRect b="0" l="0" r="0" t="0"/>
          <a:stretch/>
        </p:blipFill>
        <p:spPr>
          <a:xfrm>
            <a:off x="144925" y="1477225"/>
            <a:ext cx="4261710" cy="3513848"/>
          </a:xfrm>
          <a:prstGeom prst="rect">
            <a:avLst/>
          </a:prstGeom>
          <a:noFill/>
          <a:ln cap="flat" cmpd="sng" w="9525">
            <a:solidFill>
              <a:srgbClr val="1155CC"/>
            </a:solidFill>
            <a:prstDash val="solid"/>
            <a:round/>
            <a:headEnd len="sm" w="sm" type="none"/>
            <a:tailEnd len="sm" w="sm" type="none"/>
          </a:ln>
        </p:spPr>
      </p:pic>
      <p:pic>
        <p:nvPicPr>
          <p:cNvPr id="542" name="Google Shape;542;g187cd8de6db_0_0"/>
          <p:cNvPicPr preferRelativeResize="0"/>
          <p:nvPr/>
        </p:nvPicPr>
        <p:blipFill rotWithShape="1">
          <a:blip r:embed="rId5">
            <a:alphaModFix/>
          </a:blip>
          <a:srcRect b="0" l="0" r="0" t="0"/>
          <a:stretch/>
        </p:blipFill>
        <p:spPr>
          <a:xfrm>
            <a:off x="4559035" y="1477250"/>
            <a:ext cx="4432567" cy="29821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42824cfa6a_1_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2" name="Google Shape;82;g142824cfa6a_1_6"/>
          <p:cNvSpPr/>
          <p:nvPr/>
        </p:nvSpPr>
        <p:spPr>
          <a:xfrm>
            <a:off x="2416375" y="491050"/>
            <a:ext cx="3305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7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rPr b="1" i="0" lang="en" sz="1700" u="none" cap="none" strike="noStrike">
                <a:solidFill>
                  <a:schemeClr val="dk1"/>
                </a:solidFill>
                <a:latin typeface="Arial"/>
                <a:ea typeface="Arial"/>
                <a:cs typeface="Arial"/>
                <a:sym typeface="Arial"/>
              </a:rPr>
              <a:t>What are the benefits of Kubernetes?</a:t>
            </a:r>
            <a:endParaRPr b="1" i="0" sz="17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2200" u="none" cap="none" strike="noStrike">
              <a:solidFill>
                <a:schemeClr val="dk1"/>
              </a:solidFill>
              <a:latin typeface="Times New Roman"/>
              <a:ea typeface="Times New Roman"/>
              <a:cs typeface="Times New Roman"/>
              <a:sym typeface="Times New Roman"/>
            </a:endParaRPr>
          </a:p>
        </p:txBody>
      </p:sp>
      <p:sp>
        <p:nvSpPr>
          <p:cNvPr id="83" name="Google Shape;83;g142824cfa6a_1_6"/>
          <p:cNvSpPr txBox="1"/>
          <p:nvPr/>
        </p:nvSpPr>
        <p:spPr>
          <a:xfrm>
            <a:off x="47975" y="562100"/>
            <a:ext cx="1675500" cy="353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Automated operations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Kubernetes has built-in commands to handle a lot of the heavy lifting that goes into application management, allowing you to automate day-to-day operations. You can make sure applications are always running the way you intended them to run.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00"/>
              <a:buFont typeface="Arial"/>
              <a:buNone/>
            </a:pPr>
            <a:r>
              <a:t/>
            </a:r>
            <a:endParaRPr b="1" i="1" sz="1600" u="none" cap="none" strike="noStrike">
              <a:solidFill>
                <a:schemeClr val="dk1"/>
              </a:solidFill>
              <a:latin typeface="Arial"/>
              <a:ea typeface="Arial"/>
              <a:cs typeface="Arial"/>
              <a:sym typeface="Arial"/>
            </a:endParaRPr>
          </a:p>
        </p:txBody>
      </p:sp>
      <p:pic>
        <p:nvPicPr>
          <p:cNvPr id="84" name="Google Shape;84;g142824cfa6a_1_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5" name="Google Shape;85;g142824cfa6a_1_6"/>
          <p:cNvSpPr txBox="1"/>
          <p:nvPr/>
        </p:nvSpPr>
        <p:spPr>
          <a:xfrm>
            <a:off x="2069325" y="1524325"/>
            <a:ext cx="1675500" cy="31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Infrastructure abstraction</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When you install Kubernetes, it handles the compute, networking, and storage on behalf of your workloads. This allows developers to focus on applications and not worry about the underlying environment.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42824cfa6a_1_6"/>
          <p:cNvSpPr txBox="1"/>
          <p:nvPr/>
        </p:nvSpPr>
        <p:spPr>
          <a:xfrm>
            <a:off x="4394125" y="1592450"/>
            <a:ext cx="1592400" cy="331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Service health monitoring</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Kubernetes continuously runs health checks against your services, restarting containers that fail, or have stalled, and only making available services to users when it has confirmed they are running.</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42824cfa6a_1_6"/>
          <p:cNvSpPr txBox="1"/>
          <p:nvPr/>
        </p:nvSpPr>
        <p:spPr>
          <a:xfrm>
            <a:off x="6011983" y="987800"/>
            <a:ext cx="30402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Kubernetes Automates Containerized Environments</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Scaling Up and Down</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Strong Open Source Communities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Cost Efficiencies and Savings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Ability to Run Anywhere</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Multi-Cloud Possibilities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Improve Developer Productivity</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Native Tooling Available</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Increased Experience and Popularity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437080effc_0_7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48" name="Google Shape;548;g1437080effc_0_71"/>
          <p:cNvSpPr/>
          <p:nvPr/>
        </p:nvSpPr>
        <p:spPr>
          <a:xfrm>
            <a:off x="3293250" y="521450"/>
            <a:ext cx="1675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Kubeconfig</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549" name="Google Shape;549;g1437080effc_0_7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50" name="Google Shape;550;g1437080effc_0_71"/>
          <p:cNvSpPr txBox="1"/>
          <p:nvPr/>
        </p:nvSpPr>
        <p:spPr>
          <a:xfrm>
            <a:off x="152450" y="401200"/>
            <a:ext cx="1749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A Kubeconfig</a:t>
            </a:r>
            <a:r>
              <a:rPr b="0" i="0" lang="en" sz="1100" u="none" cap="none" strike="noStrike">
                <a:solidFill>
                  <a:schemeClr val="dk1"/>
                </a:solidFill>
                <a:latin typeface="Arial"/>
                <a:ea typeface="Arial"/>
                <a:cs typeface="Arial"/>
                <a:sym typeface="Arial"/>
              </a:rPr>
              <a:t> is a YAML file with all the Kubernetes cluster details, certificate, and secret token to authenticate the cluster. </a:t>
            </a:r>
            <a:endParaRPr b="0" i="0" sz="1400" u="none" cap="none" strike="noStrike">
              <a:solidFill>
                <a:srgbClr val="000000"/>
              </a:solidFill>
              <a:latin typeface="Arial"/>
              <a:ea typeface="Arial"/>
              <a:cs typeface="Arial"/>
              <a:sym typeface="Arial"/>
            </a:endParaRPr>
          </a:p>
        </p:txBody>
      </p:sp>
      <p:sp>
        <p:nvSpPr>
          <p:cNvPr id="551" name="Google Shape;551;g1437080effc_0_71"/>
          <p:cNvSpPr txBox="1"/>
          <p:nvPr/>
        </p:nvSpPr>
        <p:spPr>
          <a:xfrm>
            <a:off x="152450" y="1717200"/>
            <a:ext cx="11475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When you use kubectl, it uses the information in the kubeconfig file to connect to the kubernetes cluster API. The default location of the Kubeconfig file is $HOME/.kube/config</a:t>
            </a:r>
            <a:endParaRPr b="0" i="0" sz="1100" u="none" cap="none" strike="noStrike">
              <a:solidFill>
                <a:srgbClr val="000000"/>
              </a:solidFill>
              <a:latin typeface="Arial"/>
              <a:ea typeface="Arial"/>
              <a:cs typeface="Arial"/>
              <a:sym typeface="Arial"/>
            </a:endParaRPr>
          </a:p>
        </p:txBody>
      </p:sp>
      <p:pic>
        <p:nvPicPr>
          <p:cNvPr id="552" name="Google Shape;552;g1437080effc_0_71"/>
          <p:cNvPicPr preferRelativeResize="0"/>
          <p:nvPr/>
        </p:nvPicPr>
        <p:blipFill rotWithShape="1">
          <a:blip r:embed="rId4">
            <a:alphaModFix/>
          </a:blip>
          <a:srcRect b="0" l="0" r="0" t="0"/>
          <a:stretch/>
        </p:blipFill>
        <p:spPr>
          <a:xfrm>
            <a:off x="3469147" y="1541425"/>
            <a:ext cx="2273175" cy="2165725"/>
          </a:xfrm>
          <a:prstGeom prst="rect">
            <a:avLst/>
          </a:prstGeom>
          <a:noFill/>
          <a:ln>
            <a:noFill/>
          </a:ln>
        </p:spPr>
      </p:pic>
      <p:sp>
        <p:nvSpPr>
          <p:cNvPr id="553" name="Google Shape;553;g1437080effc_0_71"/>
          <p:cNvSpPr txBox="1"/>
          <p:nvPr/>
        </p:nvSpPr>
        <p:spPr>
          <a:xfrm>
            <a:off x="1861600" y="1709150"/>
            <a:ext cx="11475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kubeconfig</a:t>
            </a:r>
            <a:r>
              <a:rPr b="0" i="0" lang="en" sz="1100" u="none" cap="none" strike="noStrike">
                <a:solidFill>
                  <a:schemeClr val="dk1"/>
                </a:solidFill>
                <a:latin typeface="Arial"/>
                <a:ea typeface="Arial"/>
                <a:cs typeface="Arial"/>
                <a:sym typeface="Arial"/>
              </a:rPr>
              <a:t> file is a file used to configure access to Kubernetes when used in conjunction with the kubectl command line tool (or other clients).</a:t>
            </a:r>
            <a:endParaRPr b="0" i="0" sz="1400" u="none" cap="none" strike="noStrike">
              <a:solidFill>
                <a:srgbClr val="000000"/>
              </a:solidFill>
              <a:latin typeface="Arial"/>
              <a:ea typeface="Arial"/>
              <a:cs typeface="Arial"/>
              <a:sym typeface="Arial"/>
            </a:endParaRPr>
          </a:p>
        </p:txBody>
      </p:sp>
      <p:sp>
        <p:nvSpPr>
          <p:cNvPr id="554" name="Google Shape;554;g1437080effc_0_71"/>
          <p:cNvSpPr txBox="1"/>
          <p:nvPr/>
        </p:nvSpPr>
        <p:spPr>
          <a:xfrm>
            <a:off x="6355150" y="1612850"/>
            <a:ext cx="13401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file that is used to configure access to Kubernetes clusters is conventionally referred to as the </a:t>
            </a:r>
            <a:r>
              <a:rPr b="0" i="1" lang="en" sz="1100" u="none" cap="none" strike="noStrike">
                <a:solidFill>
                  <a:schemeClr val="dk1"/>
                </a:solidFill>
                <a:latin typeface="Arial"/>
                <a:ea typeface="Arial"/>
                <a:cs typeface="Arial"/>
                <a:sym typeface="Arial"/>
              </a:rPr>
              <a:t>kubeconfig</a:t>
            </a:r>
            <a:r>
              <a:rPr b="0" i="0" lang="en" sz="1100" u="none" cap="none" strike="noStrike">
                <a:solidFill>
                  <a:schemeClr val="dk1"/>
                </a:solidFill>
                <a:latin typeface="Arial"/>
                <a:ea typeface="Arial"/>
                <a:cs typeface="Arial"/>
                <a:sym typeface="Arial"/>
              </a:rPr>
              <a:t> file. </a:t>
            </a:r>
            <a:endParaRPr b="0" i="0" sz="1400" u="none" cap="none" strike="noStrike">
              <a:solidFill>
                <a:srgbClr val="000000"/>
              </a:solidFill>
              <a:latin typeface="Arial"/>
              <a:ea typeface="Arial"/>
              <a:cs typeface="Arial"/>
              <a:sym typeface="Arial"/>
            </a:endParaRPr>
          </a:p>
        </p:txBody>
      </p:sp>
      <p:sp>
        <p:nvSpPr>
          <p:cNvPr id="555" name="Google Shape;555;g1437080effc_0_71"/>
          <p:cNvSpPr txBox="1"/>
          <p:nvPr/>
        </p:nvSpPr>
        <p:spPr>
          <a:xfrm>
            <a:off x="6202375" y="3289900"/>
            <a:ext cx="18459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There is a </a:t>
            </a:r>
            <a:r>
              <a:rPr b="0" i="1" lang="en" sz="1100" u="none" cap="none" strike="noStrike">
                <a:solidFill>
                  <a:schemeClr val="dk1"/>
                </a:solidFill>
                <a:latin typeface="Arial"/>
                <a:ea typeface="Arial"/>
                <a:cs typeface="Arial"/>
                <a:sym typeface="Arial"/>
              </a:rPr>
              <a:t>kubeconfig</a:t>
            </a:r>
            <a:r>
              <a:rPr b="0" i="0" lang="en" sz="1100" u="none" cap="none" strike="noStrike">
                <a:solidFill>
                  <a:schemeClr val="dk1"/>
                </a:solidFill>
                <a:latin typeface="Arial"/>
                <a:ea typeface="Arial"/>
                <a:cs typeface="Arial"/>
                <a:sym typeface="Arial"/>
              </a:rPr>
              <a:t> file behind every working kubectl command. This file typically lives at $HOME/.</a:t>
            </a:r>
            <a:r>
              <a:rPr b="0" i="1" lang="en" sz="1100" u="none" cap="none" strike="noStrike">
                <a:solidFill>
                  <a:schemeClr val="dk1"/>
                </a:solidFill>
                <a:latin typeface="Arial"/>
                <a:ea typeface="Arial"/>
                <a:cs typeface="Arial"/>
                <a:sym typeface="Arial"/>
              </a:rPr>
              <a:t>kube</a:t>
            </a:r>
            <a:r>
              <a:rPr b="0" i="0" lang="en" sz="1100" u="none" cap="none" strike="noStrike">
                <a:solidFill>
                  <a:schemeClr val="dk1"/>
                </a:solidFill>
                <a:latin typeface="Arial"/>
                <a:ea typeface="Arial"/>
                <a:cs typeface="Arial"/>
                <a:sym typeface="Arial"/>
              </a:rPr>
              <a:t>/</a:t>
            </a:r>
            <a:r>
              <a:rPr b="0" i="1" lang="en" sz="1100" u="none" cap="none" strike="noStrike">
                <a:solidFill>
                  <a:schemeClr val="dk1"/>
                </a:solidFill>
                <a:latin typeface="Arial"/>
                <a:ea typeface="Arial"/>
                <a:cs typeface="Arial"/>
                <a:sym typeface="Arial"/>
              </a:rPr>
              <a:t>config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9a70a73938_0_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61" name="Google Shape;561;g19a70a73938_0_11"/>
          <p:cNvSpPr/>
          <p:nvPr/>
        </p:nvSpPr>
        <p:spPr>
          <a:xfrm>
            <a:off x="3310950" y="521450"/>
            <a:ext cx="2197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Keypair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562" name="Google Shape;562;g19a70a73938_0_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63" name="Google Shape;563;g19a70a73938_0_1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g19a70a73938_0_11"/>
          <p:cNvPicPr preferRelativeResize="0"/>
          <p:nvPr/>
        </p:nvPicPr>
        <p:blipFill>
          <a:blip r:embed="rId4">
            <a:alphaModFix/>
          </a:blip>
          <a:stretch>
            <a:fillRect/>
          </a:stretch>
        </p:blipFill>
        <p:spPr>
          <a:xfrm>
            <a:off x="5302550" y="1548275"/>
            <a:ext cx="1179795" cy="785100"/>
          </a:xfrm>
          <a:prstGeom prst="rect">
            <a:avLst/>
          </a:prstGeom>
          <a:noFill/>
          <a:ln>
            <a:noFill/>
          </a:ln>
        </p:spPr>
      </p:pic>
      <p:sp>
        <p:nvSpPr>
          <p:cNvPr id="565" name="Google Shape;565;g19a70a73938_0_11"/>
          <p:cNvSpPr/>
          <p:nvPr/>
        </p:nvSpPr>
        <p:spPr>
          <a:xfrm>
            <a:off x="4572000" y="2086300"/>
            <a:ext cx="2707800" cy="1864800"/>
          </a:xfrm>
          <a:prstGeom prst="can">
            <a:avLst>
              <a:gd fmla="val 25000" name="adj"/>
            </a:avLst>
          </a:prstGeom>
          <a:solidFill>
            <a:srgbClr val="0088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FF0000"/>
                </a:solidFill>
              </a:rPr>
              <a:t>devops</a:t>
            </a:r>
            <a:r>
              <a:rPr lang="en" sz="2800"/>
              <a:t>=</a:t>
            </a:r>
            <a:r>
              <a:rPr lang="en" sz="2800">
                <a:solidFill>
                  <a:srgbClr val="0000FF"/>
                </a:solidFill>
              </a:rPr>
              <a:t>money</a:t>
            </a:r>
            <a:r>
              <a:rPr lang="en"/>
              <a:t> </a:t>
            </a:r>
            <a:endParaRPr/>
          </a:p>
        </p:txBody>
      </p:sp>
      <p:sp>
        <p:nvSpPr>
          <p:cNvPr id="566" name="Google Shape;566;g19a70a73938_0_11"/>
          <p:cNvSpPr/>
          <p:nvPr/>
        </p:nvSpPr>
        <p:spPr>
          <a:xfrm>
            <a:off x="2359050" y="2929150"/>
            <a:ext cx="504300" cy="444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key</a:t>
            </a:r>
            <a:endParaRPr/>
          </a:p>
        </p:txBody>
      </p:sp>
      <p:sp>
        <p:nvSpPr>
          <p:cNvPr id="567" name="Google Shape;567;g19a70a73938_0_11"/>
          <p:cNvSpPr/>
          <p:nvPr/>
        </p:nvSpPr>
        <p:spPr>
          <a:xfrm>
            <a:off x="8325500" y="2995275"/>
            <a:ext cx="656700" cy="444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value</a:t>
            </a:r>
            <a:endParaRPr/>
          </a:p>
        </p:txBody>
      </p:sp>
      <p:cxnSp>
        <p:nvCxnSpPr>
          <p:cNvPr id="568" name="Google Shape;568;g19a70a73938_0_11"/>
          <p:cNvCxnSpPr>
            <a:stCxn id="566" idx="3"/>
          </p:cNvCxnSpPr>
          <p:nvPr/>
        </p:nvCxnSpPr>
        <p:spPr>
          <a:xfrm>
            <a:off x="2863350" y="3151450"/>
            <a:ext cx="1838400" cy="23400"/>
          </a:xfrm>
          <a:prstGeom prst="straightConnector1">
            <a:avLst/>
          </a:prstGeom>
          <a:noFill/>
          <a:ln cap="flat" cmpd="sng" w="19050">
            <a:solidFill>
              <a:schemeClr val="dk2"/>
            </a:solidFill>
            <a:prstDash val="solid"/>
            <a:round/>
            <a:headEnd len="med" w="med" type="none"/>
            <a:tailEnd len="med" w="med" type="triangle"/>
          </a:ln>
        </p:spPr>
      </p:cxnSp>
      <p:cxnSp>
        <p:nvCxnSpPr>
          <p:cNvPr id="569" name="Google Shape;569;g19a70a73938_0_11"/>
          <p:cNvCxnSpPr>
            <a:stCxn id="567" idx="1"/>
          </p:cNvCxnSpPr>
          <p:nvPr/>
        </p:nvCxnSpPr>
        <p:spPr>
          <a:xfrm rot="10800000">
            <a:off x="7097600" y="3187875"/>
            <a:ext cx="1227900" cy="29700"/>
          </a:xfrm>
          <a:prstGeom prst="straightConnector1">
            <a:avLst/>
          </a:prstGeom>
          <a:noFill/>
          <a:ln cap="flat" cmpd="sng" w="19050">
            <a:solidFill>
              <a:schemeClr val="dk2"/>
            </a:solidFill>
            <a:prstDash val="solid"/>
            <a:round/>
            <a:headEnd len="med" w="med" type="none"/>
            <a:tailEnd len="med" w="med" type="triangle"/>
          </a:ln>
        </p:spPr>
      </p:cxnSp>
      <p:sp>
        <p:nvSpPr>
          <p:cNvPr id="570" name="Google Shape;570;g19a70a73938_0_11"/>
          <p:cNvSpPr/>
          <p:nvPr/>
        </p:nvSpPr>
        <p:spPr>
          <a:xfrm>
            <a:off x="215375" y="4276400"/>
            <a:ext cx="2488800" cy="80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When </a:t>
            </a:r>
            <a:r>
              <a:rPr b="1" lang="en"/>
              <a:t>something=something</a:t>
            </a:r>
            <a:r>
              <a:rPr lang="en"/>
              <a:t> it forms a keypair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42824cfa6a_1_8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576" name="Google Shape;576;g142824cfa6a_1_8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77" name="Google Shape;577;g142824cfa6a_1_83"/>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900">
                <a:solidFill>
                  <a:schemeClr val="dk1"/>
                </a:solidFill>
              </a:rPr>
              <a:t>How do we deal with </a:t>
            </a:r>
            <a:r>
              <a:rPr b="1" lang="en" sz="1900">
                <a:solidFill>
                  <a:srgbClr val="0000FF"/>
                </a:solidFill>
              </a:rPr>
              <a:t>non sensitive</a:t>
            </a:r>
            <a:r>
              <a:rPr b="1" lang="en" sz="1900">
                <a:solidFill>
                  <a:schemeClr val="dk1"/>
                </a:solidFill>
              </a:rPr>
              <a:t> data in K8S ?</a:t>
            </a:r>
            <a:endParaRPr/>
          </a:p>
        </p:txBody>
      </p:sp>
      <p:sp>
        <p:nvSpPr>
          <p:cNvPr id="578" name="Google Shape;578;g142824cfa6a_1_83"/>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a:t>ConfigMap</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9a70a73938_0_13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84" name="Google Shape;584;g19a70a73938_0_138"/>
          <p:cNvSpPr/>
          <p:nvPr/>
        </p:nvSpPr>
        <p:spPr>
          <a:xfrm>
            <a:off x="3310950" y="521450"/>
            <a:ext cx="2197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(cm)</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585" name="Google Shape;585;g19a70a73938_0_13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86" name="Google Shape;586;g19a70a73938_0_13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cm </a:t>
            </a:r>
            <a:endParaRPr b="0" i="0" sz="1400" u="none" cap="none" strike="noStrike">
              <a:solidFill>
                <a:srgbClr val="000000"/>
              </a:solidFill>
              <a:latin typeface="Arial"/>
              <a:ea typeface="Arial"/>
              <a:cs typeface="Arial"/>
              <a:sym typeface="Arial"/>
            </a:endParaRPr>
          </a:p>
        </p:txBody>
      </p:sp>
      <p:sp>
        <p:nvSpPr>
          <p:cNvPr id="587" name="Google Shape;587;g19a70a73938_0_138"/>
          <p:cNvSpPr txBox="1"/>
          <p:nvPr/>
        </p:nvSpPr>
        <p:spPr>
          <a:xfrm>
            <a:off x="315075" y="1822375"/>
            <a:ext cx="2197200" cy="360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 sz="2300" u="none" cap="none" strike="noStrike">
                <a:solidFill>
                  <a:schemeClr val="dk1"/>
                </a:solidFill>
                <a:latin typeface="Arial"/>
                <a:ea typeface="Arial"/>
                <a:cs typeface="Arial"/>
                <a:sym typeface="Arial"/>
              </a:rPr>
              <a:t>ConfigMaps</a:t>
            </a:r>
            <a:endParaRPr b="1" i="0" sz="2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ConfigMap is an API object used to store non-confidential data in key-value pairs.</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none" cap="none" strike="noStrike">
                <a:solidFill>
                  <a:schemeClr val="dk1"/>
                </a:solidFill>
                <a:latin typeface="Arial"/>
                <a:ea typeface="Arial"/>
                <a:cs typeface="Arial"/>
                <a:sym typeface="Arial"/>
              </a:rPr>
              <a:t>Pods can consume ConfigMaps as environment variables, command-line arguments, or as configuration files in a volume.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ConfigMap allows you to decouple environment-specific configuration from your</a:t>
            </a:r>
            <a:r>
              <a:rPr b="0" i="0" lang="en" sz="11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 </a:t>
            </a:r>
            <a:r>
              <a:rPr b="0" i="0" lang="en" sz="1100" u="none" cap="none" strike="noStrike">
                <a:solidFill>
                  <a:schemeClr val="dk1"/>
                </a:solidFill>
                <a:latin typeface="Arial"/>
                <a:ea typeface="Arial"/>
                <a:cs typeface="Arial"/>
                <a:sym typeface="Arial"/>
              </a:rPr>
              <a:t>container image , so that your applications are easily portable.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8" name="Google Shape;588;g19a70a73938_0_138"/>
          <p:cNvPicPr preferRelativeResize="0"/>
          <p:nvPr/>
        </p:nvPicPr>
        <p:blipFill rotWithShape="1">
          <a:blip r:embed="rId6">
            <a:alphaModFix/>
          </a:blip>
          <a:srcRect b="0" l="0" r="0" t="0"/>
          <a:stretch/>
        </p:blipFill>
        <p:spPr>
          <a:xfrm>
            <a:off x="4963950" y="1974775"/>
            <a:ext cx="4027290" cy="3016324"/>
          </a:xfrm>
          <a:prstGeom prst="rect">
            <a:avLst/>
          </a:prstGeom>
          <a:noFill/>
          <a:ln>
            <a:noFill/>
          </a:ln>
        </p:spPr>
      </p:pic>
      <p:sp>
        <p:nvSpPr>
          <p:cNvPr id="589" name="Google Shape;589;g19a70a73938_0_138"/>
          <p:cNvSpPr txBox="1"/>
          <p:nvPr/>
        </p:nvSpPr>
        <p:spPr>
          <a:xfrm>
            <a:off x="3057150" y="2239625"/>
            <a:ext cx="1813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 simple terms, a </a:t>
            </a:r>
            <a:r>
              <a:rPr b="1" i="1" lang="en" sz="1100" u="none" cap="none" strike="noStrike">
                <a:solidFill>
                  <a:schemeClr val="dk1"/>
                </a:solidFill>
                <a:latin typeface="Arial"/>
                <a:ea typeface="Arial"/>
                <a:cs typeface="Arial"/>
                <a:sym typeface="Arial"/>
              </a:rPr>
              <a:t>ConfigMap</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is a Kubernetes API object that allows you to store non-sensitive information.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9a70a73938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95" name="Google Shape;595;g19a70a73938_0_0"/>
          <p:cNvSpPr/>
          <p:nvPr/>
        </p:nvSpPr>
        <p:spPr>
          <a:xfrm>
            <a:off x="3310950" y="521450"/>
            <a:ext cx="2197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(cm)</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596" name="Google Shape;596;g19a70a73938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597" name="Google Shape;597;g19a70a73938_0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cm </a:t>
            </a:r>
            <a:endParaRPr b="0" i="0" sz="1400" u="none" cap="none" strike="noStrike">
              <a:solidFill>
                <a:srgbClr val="000000"/>
              </a:solidFill>
              <a:latin typeface="Arial"/>
              <a:ea typeface="Arial"/>
              <a:cs typeface="Arial"/>
              <a:sym typeface="Arial"/>
            </a:endParaRPr>
          </a:p>
        </p:txBody>
      </p:sp>
      <p:sp>
        <p:nvSpPr>
          <p:cNvPr id="598" name="Google Shape;598;g19a70a73938_0_0"/>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100">
                <a:solidFill>
                  <a:schemeClr val="dk1"/>
                </a:solidFill>
              </a:rPr>
              <a:t>ConfigMap</a:t>
            </a:r>
            <a:r>
              <a:rPr b="1" lang="en" sz="1100">
                <a:solidFill>
                  <a:schemeClr val="dk1"/>
                </a:solidFill>
              </a:rPr>
              <a:t> </a:t>
            </a:r>
            <a:r>
              <a:rPr lang="en" sz="1100">
                <a:solidFill>
                  <a:schemeClr val="dk1"/>
                </a:solidFill>
              </a:rPr>
              <a:t>is a Kubernetes API object that allows you to store </a:t>
            </a:r>
            <a:r>
              <a:rPr b="1" lang="en" sz="1100">
                <a:solidFill>
                  <a:schemeClr val="dk1"/>
                </a:solidFill>
              </a:rPr>
              <a:t>non-sensitive</a:t>
            </a:r>
            <a:r>
              <a:rPr lang="en" sz="1100">
                <a:solidFill>
                  <a:schemeClr val="dk1"/>
                </a:solidFill>
              </a:rPr>
              <a:t> information in form of </a:t>
            </a:r>
            <a:r>
              <a:rPr b="1" lang="en" sz="1100">
                <a:solidFill>
                  <a:schemeClr val="dk1"/>
                </a:solidFill>
              </a:rPr>
              <a:t>keypair</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87cd8de6db_0_8"/>
          <p:cNvSpPr txBox="1"/>
          <p:nvPr/>
        </p:nvSpPr>
        <p:spPr>
          <a:xfrm>
            <a:off x="41475" y="86275"/>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04" name="Google Shape;604;g187cd8de6db_0_8"/>
          <p:cNvSpPr/>
          <p:nvPr/>
        </p:nvSpPr>
        <p:spPr>
          <a:xfrm>
            <a:off x="3205600" y="2121075"/>
            <a:ext cx="2197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(cm)</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05" name="Google Shape;605;g187cd8de6db_0_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06" name="Google Shape;606;g187cd8de6db_0_8"/>
          <p:cNvSpPr/>
          <p:nvPr/>
        </p:nvSpPr>
        <p:spPr>
          <a:xfrm>
            <a:off x="3260600" y="687100"/>
            <a:ext cx="2236800" cy="1014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Pay attention these are </a:t>
            </a:r>
            <a:r>
              <a:rPr b="1" i="0" lang="en" sz="1300" u="none" cap="none" strike="noStrike">
                <a:solidFill>
                  <a:srgbClr val="000000"/>
                </a:solidFill>
                <a:latin typeface="Arial"/>
                <a:ea typeface="Arial"/>
                <a:cs typeface="Arial"/>
                <a:sym typeface="Arial"/>
              </a:rPr>
              <a:t>upper </a:t>
            </a:r>
            <a:r>
              <a:rPr b="0" i="0" lang="en" sz="1000" u="none" cap="none" strike="noStrike">
                <a:solidFill>
                  <a:srgbClr val="000000"/>
                </a:solidFill>
                <a:latin typeface="Arial"/>
                <a:ea typeface="Arial"/>
                <a:cs typeface="Arial"/>
                <a:sym typeface="Arial"/>
              </a:rPr>
              <a:t>case </a:t>
            </a:r>
            <a:endParaRPr b="0" i="0" sz="1000" u="none" cap="none" strike="noStrike">
              <a:solidFill>
                <a:srgbClr val="000000"/>
              </a:solidFill>
              <a:latin typeface="Arial"/>
              <a:ea typeface="Arial"/>
              <a:cs typeface="Arial"/>
              <a:sym typeface="Arial"/>
            </a:endParaRPr>
          </a:p>
        </p:txBody>
      </p:sp>
      <p:cxnSp>
        <p:nvCxnSpPr>
          <p:cNvPr id="607" name="Google Shape;607;g187cd8de6db_0_8"/>
          <p:cNvCxnSpPr/>
          <p:nvPr/>
        </p:nvCxnSpPr>
        <p:spPr>
          <a:xfrm flipH="1">
            <a:off x="3436175" y="1584450"/>
            <a:ext cx="58500" cy="650400"/>
          </a:xfrm>
          <a:prstGeom prst="straightConnector1">
            <a:avLst/>
          </a:prstGeom>
          <a:noFill/>
          <a:ln cap="flat" cmpd="sng" w="28575">
            <a:solidFill>
              <a:schemeClr val="dk2"/>
            </a:solidFill>
            <a:prstDash val="solid"/>
            <a:round/>
            <a:headEnd len="sm" w="sm" type="none"/>
            <a:tailEnd len="med" w="med" type="triangle"/>
          </a:ln>
        </p:spPr>
      </p:cxnSp>
      <p:cxnSp>
        <p:nvCxnSpPr>
          <p:cNvPr id="608" name="Google Shape;608;g187cd8de6db_0_8"/>
          <p:cNvCxnSpPr/>
          <p:nvPr/>
        </p:nvCxnSpPr>
        <p:spPr>
          <a:xfrm flipH="1">
            <a:off x="4255625" y="1506425"/>
            <a:ext cx="390000" cy="760800"/>
          </a:xfrm>
          <a:prstGeom prst="straightConnector1">
            <a:avLst/>
          </a:prstGeom>
          <a:noFill/>
          <a:ln cap="flat" cmpd="sng" w="28575">
            <a:solidFill>
              <a:schemeClr val="dk2"/>
            </a:solidFill>
            <a:prstDash val="solid"/>
            <a:round/>
            <a:headEnd len="sm" w="sm" type="none"/>
            <a:tailEnd len="med" w="med" type="triangle"/>
          </a:ln>
        </p:spPr>
      </p:cxnSp>
      <p:sp>
        <p:nvSpPr>
          <p:cNvPr id="609" name="Google Shape;609;g187cd8de6db_0_8"/>
          <p:cNvSpPr/>
          <p:nvPr/>
        </p:nvSpPr>
        <p:spPr>
          <a:xfrm>
            <a:off x="6466325" y="1311350"/>
            <a:ext cx="1885800" cy="1014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Make it easy use this instead </a:t>
            </a:r>
            <a:endParaRPr b="0" i="0" sz="800" u="none" cap="none" strike="noStrike">
              <a:solidFill>
                <a:srgbClr val="000000"/>
              </a:solidFill>
              <a:latin typeface="Arial"/>
              <a:ea typeface="Arial"/>
              <a:cs typeface="Arial"/>
              <a:sym typeface="Arial"/>
            </a:endParaRPr>
          </a:p>
        </p:txBody>
      </p:sp>
      <p:cxnSp>
        <p:nvCxnSpPr>
          <p:cNvPr id="610" name="Google Shape;610;g187cd8de6db_0_8"/>
          <p:cNvCxnSpPr/>
          <p:nvPr/>
        </p:nvCxnSpPr>
        <p:spPr>
          <a:xfrm flipH="1">
            <a:off x="5120275" y="2176175"/>
            <a:ext cx="1703700" cy="221100"/>
          </a:xfrm>
          <a:prstGeom prst="straightConnector1">
            <a:avLst/>
          </a:prstGeom>
          <a:noFill/>
          <a:ln cap="flat" cmpd="sng" w="28575">
            <a:solidFill>
              <a:schemeClr val="dk2"/>
            </a:solidFill>
            <a:prstDash val="solid"/>
            <a:round/>
            <a:headEnd len="sm" w="sm" type="none"/>
            <a:tailEnd len="med" w="med" type="triangle"/>
          </a:ln>
        </p:spPr>
      </p:cxnSp>
      <p:cxnSp>
        <p:nvCxnSpPr>
          <p:cNvPr id="611" name="Google Shape;611;g187cd8de6db_0_8"/>
          <p:cNvCxnSpPr/>
          <p:nvPr/>
        </p:nvCxnSpPr>
        <p:spPr>
          <a:xfrm flipH="1">
            <a:off x="4528575" y="4907613"/>
            <a:ext cx="2174700" cy="76800"/>
          </a:xfrm>
          <a:prstGeom prst="straightConnector1">
            <a:avLst/>
          </a:prstGeom>
          <a:noFill/>
          <a:ln cap="flat" cmpd="sng" w="28575">
            <a:solidFill>
              <a:schemeClr val="dk2"/>
            </a:solidFill>
            <a:prstDash val="solid"/>
            <a:round/>
            <a:headEnd len="sm" w="sm" type="none"/>
            <a:tailEnd len="med" w="med" type="triangle"/>
          </a:ln>
        </p:spPr>
      </p:cxnSp>
      <p:cxnSp>
        <p:nvCxnSpPr>
          <p:cNvPr id="612" name="Google Shape;612;g187cd8de6db_0_8"/>
          <p:cNvCxnSpPr/>
          <p:nvPr/>
        </p:nvCxnSpPr>
        <p:spPr>
          <a:xfrm flipH="1">
            <a:off x="7643300" y="4079025"/>
            <a:ext cx="299100" cy="338100"/>
          </a:xfrm>
          <a:prstGeom prst="straightConnector1">
            <a:avLst/>
          </a:prstGeom>
          <a:noFill/>
          <a:ln cap="flat" cmpd="sng" w="28575">
            <a:solidFill>
              <a:schemeClr val="dk2"/>
            </a:solidFill>
            <a:prstDash val="solid"/>
            <a:round/>
            <a:headEnd len="sm" w="sm" type="none"/>
            <a:tailEnd len="med" w="med" type="triangle"/>
          </a:ln>
        </p:spPr>
      </p:cxnSp>
      <p:pic>
        <p:nvPicPr>
          <p:cNvPr id="613" name="Google Shape;613;g187cd8de6db_0_8"/>
          <p:cNvPicPr preferRelativeResize="0"/>
          <p:nvPr/>
        </p:nvPicPr>
        <p:blipFill rotWithShape="1">
          <a:blip r:embed="rId4">
            <a:alphaModFix/>
          </a:blip>
          <a:srcRect b="0" l="0" r="0" t="0"/>
          <a:stretch/>
        </p:blipFill>
        <p:spPr>
          <a:xfrm>
            <a:off x="0" y="3201075"/>
            <a:ext cx="8280525" cy="1869400"/>
          </a:xfrm>
          <a:prstGeom prst="rect">
            <a:avLst/>
          </a:prstGeom>
          <a:noFill/>
          <a:ln>
            <a:noFill/>
          </a:ln>
        </p:spPr>
      </p:pic>
      <p:sp>
        <p:nvSpPr>
          <p:cNvPr id="614" name="Google Shape;614;g187cd8de6db_0_8"/>
          <p:cNvSpPr/>
          <p:nvPr/>
        </p:nvSpPr>
        <p:spPr>
          <a:xfrm>
            <a:off x="6804475" y="4072525"/>
            <a:ext cx="1859700" cy="1014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how you list cm </a:t>
            </a:r>
            <a:endParaRPr b="0" i="0" sz="1400" u="none" cap="none" strike="noStrike">
              <a:solidFill>
                <a:srgbClr val="000000"/>
              </a:solidFill>
              <a:latin typeface="Arial"/>
              <a:ea typeface="Arial"/>
              <a:cs typeface="Arial"/>
              <a:sym typeface="Arial"/>
            </a:endParaRPr>
          </a:p>
        </p:txBody>
      </p:sp>
      <p:cxnSp>
        <p:nvCxnSpPr>
          <p:cNvPr id="615" name="Google Shape;615;g187cd8de6db_0_8"/>
          <p:cNvCxnSpPr/>
          <p:nvPr/>
        </p:nvCxnSpPr>
        <p:spPr>
          <a:xfrm rot="10800000">
            <a:off x="3904200" y="4280575"/>
            <a:ext cx="3010800" cy="383700"/>
          </a:xfrm>
          <a:prstGeom prst="straightConnector1">
            <a:avLst/>
          </a:prstGeom>
          <a:noFill/>
          <a:ln cap="flat" cmpd="sng" w="28575">
            <a:solidFill>
              <a:schemeClr val="dk2"/>
            </a:solidFill>
            <a:prstDash val="solid"/>
            <a:round/>
            <a:headEnd len="sm" w="sm" type="none"/>
            <a:tailEnd len="med" w="med" type="triangle"/>
          </a:ln>
        </p:spPr>
      </p:cxnSp>
      <p:cxnSp>
        <p:nvCxnSpPr>
          <p:cNvPr id="616" name="Google Shape;616;g187cd8de6db_0_8"/>
          <p:cNvCxnSpPr/>
          <p:nvPr/>
        </p:nvCxnSpPr>
        <p:spPr>
          <a:xfrm rot="10800000">
            <a:off x="7077625" y="3604500"/>
            <a:ext cx="656700" cy="6696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19a70a73938_0_15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622" name="Google Shape;622;g19a70a73938_0_15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23" name="Google Shape;623;g19a70a73938_0_150"/>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900">
                <a:solidFill>
                  <a:schemeClr val="dk1"/>
                </a:solidFill>
              </a:rPr>
              <a:t>How do we deal with </a:t>
            </a:r>
            <a:r>
              <a:rPr b="1" lang="en" sz="1900">
                <a:solidFill>
                  <a:srgbClr val="0000FF"/>
                </a:solidFill>
              </a:rPr>
              <a:t>sensitive</a:t>
            </a:r>
            <a:r>
              <a:rPr b="1" lang="en" sz="1900">
                <a:solidFill>
                  <a:schemeClr val="dk1"/>
                </a:solidFill>
              </a:rPr>
              <a:t> data in K8S ?</a:t>
            </a:r>
            <a:endParaRPr/>
          </a:p>
        </p:txBody>
      </p:sp>
      <p:sp>
        <p:nvSpPr>
          <p:cNvPr id="624" name="Google Shape;624;g19a70a73938_0_150"/>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a:t>Secret</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142824cfa6a_1_10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30" name="Google Shape;630;g142824cfa6a_1_101"/>
          <p:cNvSpPr/>
          <p:nvPr/>
        </p:nvSpPr>
        <p:spPr>
          <a:xfrm>
            <a:off x="3647375" y="521450"/>
            <a:ext cx="1159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Secret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31" name="Google Shape;631;g142824cfa6a_1_10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32" name="Google Shape;632;g142824cfa6a_1_10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secret</a:t>
            </a:r>
            <a:endParaRPr b="0" i="0" sz="1400" u="none" cap="none" strike="noStrike">
              <a:solidFill>
                <a:srgbClr val="000000"/>
              </a:solidFill>
              <a:latin typeface="Arial"/>
              <a:ea typeface="Arial"/>
              <a:cs typeface="Arial"/>
              <a:sym typeface="Arial"/>
            </a:endParaRPr>
          </a:p>
        </p:txBody>
      </p:sp>
      <p:sp>
        <p:nvSpPr>
          <p:cNvPr id="633" name="Google Shape;633;g142824cfa6a_1_101"/>
          <p:cNvSpPr txBox="1"/>
          <p:nvPr/>
        </p:nvSpPr>
        <p:spPr>
          <a:xfrm>
            <a:off x="7059550" y="1225650"/>
            <a:ext cx="2197200" cy="134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 sz="2300" u="none" cap="none" strike="noStrike">
                <a:solidFill>
                  <a:schemeClr val="dk1"/>
                </a:solidFill>
                <a:latin typeface="Arial"/>
                <a:ea typeface="Arial"/>
                <a:cs typeface="Arial"/>
                <a:sym typeface="Arial"/>
              </a:rPr>
              <a:t>Secrets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Secret is an object that contains a small amount of sensitive data such as a password, a token, or a key</a:t>
            </a:r>
            <a:endParaRPr b="1" i="0" sz="2300" u="none" cap="none" strike="noStrike">
              <a:solidFill>
                <a:schemeClr val="dk1"/>
              </a:solidFill>
              <a:latin typeface="Arial"/>
              <a:ea typeface="Arial"/>
              <a:cs typeface="Arial"/>
              <a:sym typeface="Arial"/>
            </a:endParaRPr>
          </a:p>
        </p:txBody>
      </p:sp>
      <p:sp>
        <p:nvSpPr>
          <p:cNvPr id="634" name="Google Shape;634;g142824cfa6a_1_101"/>
          <p:cNvSpPr txBox="1"/>
          <p:nvPr/>
        </p:nvSpPr>
        <p:spPr>
          <a:xfrm>
            <a:off x="221400" y="521450"/>
            <a:ext cx="1813800" cy="413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 Kubernetes </a:t>
            </a:r>
            <a:r>
              <a:rPr b="1" i="0" lang="en" sz="900" u="none" cap="none" strike="noStrike">
                <a:solidFill>
                  <a:schemeClr val="dk1"/>
                </a:solidFill>
                <a:latin typeface="Arial"/>
                <a:ea typeface="Arial"/>
                <a:cs typeface="Arial"/>
                <a:sym typeface="Arial"/>
              </a:rPr>
              <a:t>secret</a:t>
            </a:r>
            <a:r>
              <a:rPr b="0" i="0" lang="en" sz="900" u="none" cap="none" strike="noStrike">
                <a:solidFill>
                  <a:schemeClr val="dk1"/>
                </a:solidFill>
                <a:latin typeface="Arial"/>
                <a:ea typeface="Arial"/>
                <a:cs typeface="Arial"/>
                <a:sym typeface="Arial"/>
              </a:rPr>
              <a:t> is an object storing sensitive pieces of data such as usernames,</a:t>
            </a:r>
            <a:r>
              <a:rPr b="0" i="0" lang="en" sz="9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900" u="none" cap="none" strike="noStrike">
                <a:solidFill>
                  <a:schemeClr val="dk1"/>
                </a:solidFill>
                <a:latin typeface="Arial"/>
                <a:ea typeface="Arial"/>
                <a:cs typeface="Arial"/>
                <a:sym typeface="Arial"/>
              </a:rPr>
              <a:t>passwords, tokens, and keys. Secrets are created by the system during an app installation or by users whenever they need to store sensitive information and make it available to a pod.</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If passwords, tokens, or keys were simply part of a pod definition or container image, they could be accidentally exposed during Kubernetes operations. Therefore, the most important function of the secret is to prevent accidental exposure of the information stored in it while at the same time making it available wherever the user needs it.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635" name="Google Shape;635;g142824cfa6a_1_101"/>
          <p:cNvPicPr preferRelativeResize="0"/>
          <p:nvPr/>
        </p:nvPicPr>
        <p:blipFill rotWithShape="1">
          <a:blip r:embed="rId5">
            <a:alphaModFix/>
          </a:blip>
          <a:srcRect b="0" l="0" r="0" t="0"/>
          <a:stretch/>
        </p:blipFill>
        <p:spPr>
          <a:xfrm>
            <a:off x="2187600" y="1974775"/>
            <a:ext cx="4719551" cy="2761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9a70a73938_0_2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41" name="Google Shape;641;g19a70a73938_0_26"/>
          <p:cNvSpPr/>
          <p:nvPr/>
        </p:nvSpPr>
        <p:spPr>
          <a:xfrm>
            <a:off x="3310950" y="521450"/>
            <a:ext cx="1132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Secret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42" name="Google Shape;642;g19a70a73938_0_2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43" name="Google Shape;643;g19a70a73938_0_2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secret</a:t>
            </a:r>
            <a:endParaRPr b="0" i="0" sz="1400" u="none" cap="none" strike="noStrike">
              <a:solidFill>
                <a:srgbClr val="000000"/>
              </a:solidFill>
              <a:latin typeface="Arial"/>
              <a:ea typeface="Arial"/>
              <a:cs typeface="Arial"/>
              <a:sym typeface="Arial"/>
            </a:endParaRPr>
          </a:p>
        </p:txBody>
      </p:sp>
      <p:sp>
        <p:nvSpPr>
          <p:cNvPr id="644" name="Google Shape;644;g19a70a73938_0_26"/>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dk1"/>
                </a:solidFill>
              </a:rPr>
              <a:t>secret</a:t>
            </a:r>
            <a:r>
              <a:rPr b="1" lang="en" sz="1100">
                <a:solidFill>
                  <a:schemeClr val="dk1"/>
                </a:solidFill>
              </a:rPr>
              <a:t> </a:t>
            </a:r>
            <a:r>
              <a:rPr lang="en" sz="1100">
                <a:solidFill>
                  <a:schemeClr val="dk1"/>
                </a:solidFill>
              </a:rPr>
              <a:t>is a Kubernetes API object that allows you to store </a:t>
            </a:r>
            <a:r>
              <a:rPr b="1" lang="en" sz="1100">
                <a:solidFill>
                  <a:schemeClr val="dk1"/>
                </a:solidFill>
              </a:rPr>
              <a:t>sensitive</a:t>
            </a:r>
            <a:r>
              <a:rPr lang="en" sz="1100">
                <a:solidFill>
                  <a:schemeClr val="dk1"/>
                </a:solidFill>
              </a:rPr>
              <a:t> information in form of </a:t>
            </a:r>
            <a:r>
              <a:rPr b="1" lang="en" sz="1100">
                <a:solidFill>
                  <a:schemeClr val="dk1"/>
                </a:solidFill>
              </a:rPr>
              <a:t>keypair and base64 encode</a:t>
            </a:r>
            <a:endParaRPr b="1"/>
          </a:p>
        </p:txBody>
      </p:sp>
      <p:pic>
        <p:nvPicPr>
          <p:cNvPr id="645" name="Google Shape;645;g19a70a73938_0_26"/>
          <p:cNvPicPr preferRelativeResize="0"/>
          <p:nvPr/>
        </p:nvPicPr>
        <p:blipFill>
          <a:blip r:embed="rId4">
            <a:alphaModFix/>
          </a:blip>
          <a:stretch>
            <a:fillRect/>
          </a:stretch>
        </p:blipFill>
        <p:spPr>
          <a:xfrm>
            <a:off x="6814890" y="2000675"/>
            <a:ext cx="1700806" cy="998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187cd8de6db_0_46"/>
          <p:cNvSpPr txBox="1"/>
          <p:nvPr/>
        </p:nvSpPr>
        <p:spPr>
          <a:xfrm>
            <a:off x="41475" y="86275"/>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651" name="Google Shape;651;g187cd8de6db_0_4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52" name="Google Shape;652;g187cd8de6db_0_46"/>
          <p:cNvSpPr/>
          <p:nvPr/>
        </p:nvSpPr>
        <p:spPr>
          <a:xfrm>
            <a:off x="3390675" y="871375"/>
            <a:ext cx="1859700" cy="1014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how you list secret</a:t>
            </a:r>
            <a:endParaRPr b="0" i="0" sz="1400" u="none" cap="none" strike="noStrike">
              <a:solidFill>
                <a:srgbClr val="000000"/>
              </a:solidFill>
              <a:latin typeface="Arial"/>
              <a:ea typeface="Arial"/>
              <a:cs typeface="Arial"/>
              <a:sym typeface="Arial"/>
            </a:endParaRPr>
          </a:p>
        </p:txBody>
      </p:sp>
      <p:pic>
        <p:nvPicPr>
          <p:cNvPr id="653" name="Google Shape;653;g187cd8de6db_0_46"/>
          <p:cNvPicPr preferRelativeResize="0"/>
          <p:nvPr/>
        </p:nvPicPr>
        <p:blipFill rotWithShape="1">
          <a:blip r:embed="rId4">
            <a:alphaModFix/>
          </a:blip>
          <a:srcRect b="0" l="0" r="0" t="0"/>
          <a:stretch/>
        </p:blipFill>
        <p:spPr>
          <a:xfrm>
            <a:off x="126375" y="2155787"/>
            <a:ext cx="8839199" cy="14937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42824cfa6a_1_2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 name="Google Shape;93;g142824cfa6a_1_26"/>
          <p:cNvSpPr/>
          <p:nvPr/>
        </p:nvSpPr>
        <p:spPr>
          <a:xfrm>
            <a:off x="1388075" y="845050"/>
            <a:ext cx="4785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      Kubernetes main Components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94" name="Google Shape;94;g142824cfa6a_1_26"/>
          <p:cNvSpPr txBox="1"/>
          <p:nvPr/>
        </p:nvSpPr>
        <p:spPr>
          <a:xfrm>
            <a:off x="167200" y="1863075"/>
            <a:ext cx="1675500" cy="214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Kubernetes cluster consists of a set of </a:t>
            </a:r>
            <a:r>
              <a:rPr b="1" i="0" lang="en" sz="1100" u="none" cap="none" strike="noStrike">
                <a:solidFill>
                  <a:schemeClr val="dk1"/>
                </a:solidFill>
                <a:latin typeface="Arial"/>
                <a:ea typeface="Arial"/>
                <a:cs typeface="Arial"/>
                <a:sym typeface="Arial"/>
              </a:rPr>
              <a:t>worker machines, called nodes</a:t>
            </a:r>
            <a:r>
              <a:rPr b="0" i="0" lang="en" sz="1100" u="none" cap="none" strike="noStrike">
                <a:solidFill>
                  <a:schemeClr val="dk1"/>
                </a:solidFill>
                <a:latin typeface="Arial"/>
                <a:ea typeface="Arial"/>
                <a:cs typeface="Arial"/>
                <a:sym typeface="Arial"/>
              </a:rPr>
              <a:t>, that run containerized applications. Every cluster has at least one worker node.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00"/>
              <a:buFont typeface="Arial"/>
              <a:buNone/>
            </a:pPr>
            <a:r>
              <a:t/>
            </a:r>
            <a:endParaRPr b="1" i="1" sz="1600" u="none" cap="none" strike="noStrike">
              <a:solidFill>
                <a:schemeClr val="dk1"/>
              </a:solidFill>
              <a:latin typeface="Arial"/>
              <a:ea typeface="Arial"/>
              <a:cs typeface="Arial"/>
              <a:sym typeface="Arial"/>
            </a:endParaRPr>
          </a:p>
        </p:txBody>
      </p:sp>
      <p:pic>
        <p:nvPicPr>
          <p:cNvPr id="95" name="Google Shape;95;g142824cfa6a_1_2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6" name="Google Shape;96;g142824cfa6a_1_26"/>
          <p:cNvSpPr txBox="1"/>
          <p:nvPr/>
        </p:nvSpPr>
        <p:spPr>
          <a:xfrm>
            <a:off x="3780975" y="2478075"/>
            <a:ext cx="1675500" cy="1527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The worker node(s) </a:t>
            </a:r>
            <a:r>
              <a:rPr b="0" i="0" lang="en" sz="1100" u="none" cap="none" strike="noStrike">
                <a:solidFill>
                  <a:schemeClr val="dk1"/>
                </a:solidFill>
                <a:latin typeface="Arial"/>
                <a:ea typeface="Arial"/>
                <a:cs typeface="Arial"/>
                <a:sym typeface="Arial"/>
              </a:rPr>
              <a:t>host the Pods  that are the components of the application workload.ment.</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42824cfa6a_1_26"/>
          <p:cNvSpPr txBox="1"/>
          <p:nvPr/>
        </p:nvSpPr>
        <p:spPr>
          <a:xfrm>
            <a:off x="6693375" y="1405100"/>
            <a:ext cx="1592400" cy="328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The control plane </a:t>
            </a:r>
            <a:r>
              <a:rPr b="0" i="0" lang="en" sz="1100" u="none" cap="none" strike="noStrike">
                <a:solidFill>
                  <a:schemeClr val="dk1"/>
                </a:solidFill>
                <a:latin typeface="Arial"/>
                <a:ea typeface="Arial"/>
                <a:cs typeface="Arial"/>
                <a:sym typeface="Arial"/>
              </a:rPr>
              <a:t>manages the worker nodes and the Pods in the cluster. In production environments, the control plane usually runs across multiple computers and a cluster usually runs multiple nodes, providing fault-tolerance and high availability.</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142824cfa6a_1_11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59" name="Google Shape;659;g142824cfa6a_1_114"/>
          <p:cNvSpPr/>
          <p:nvPr/>
        </p:nvSpPr>
        <p:spPr>
          <a:xfrm>
            <a:off x="2948000" y="536500"/>
            <a:ext cx="3080700" cy="5706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vs Secret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60" name="Google Shape;660;g142824cfa6a_1_11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61" name="Google Shape;661;g142824cfa6a_1_11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42824cfa6a_1_114"/>
          <p:cNvSpPr txBox="1"/>
          <p:nvPr/>
        </p:nvSpPr>
        <p:spPr>
          <a:xfrm>
            <a:off x="127700" y="1958600"/>
            <a:ext cx="18138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Both </a:t>
            </a:r>
            <a:r>
              <a:rPr b="1" i="0" lang="en" sz="1100" u="none" cap="none" strike="noStrike">
                <a:solidFill>
                  <a:schemeClr val="dk1"/>
                </a:solidFill>
                <a:latin typeface="Arial"/>
                <a:ea typeface="Arial"/>
                <a:cs typeface="Arial"/>
                <a:sym typeface="Arial"/>
              </a:rPr>
              <a:t>ConfigMaps </a:t>
            </a:r>
            <a:r>
              <a:rPr b="0" i="0" lang="en" sz="1100" u="none" cap="none" strike="noStrike">
                <a:solidFill>
                  <a:schemeClr val="dk1"/>
                </a:solidFill>
                <a:latin typeface="Arial"/>
                <a:ea typeface="Arial"/>
                <a:cs typeface="Arial"/>
                <a:sym typeface="Arial"/>
              </a:rPr>
              <a:t>and </a:t>
            </a:r>
            <a:r>
              <a:rPr b="1" i="0" lang="en" sz="1100" u="none" cap="none" strike="noStrike">
                <a:solidFill>
                  <a:schemeClr val="dk1"/>
                </a:solidFill>
                <a:latin typeface="Arial"/>
                <a:ea typeface="Arial"/>
                <a:cs typeface="Arial"/>
                <a:sym typeface="Arial"/>
              </a:rPr>
              <a:t>secrets</a:t>
            </a:r>
            <a:r>
              <a:rPr b="0" i="0" lang="en" sz="1100" u="none" cap="none" strike="noStrike">
                <a:solidFill>
                  <a:schemeClr val="dk1"/>
                </a:solidFill>
                <a:latin typeface="Arial"/>
                <a:ea typeface="Arial"/>
                <a:cs typeface="Arial"/>
                <a:sym typeface="Arial"/>
              </a:rPr>
              <a:t> store the data the same way, with key/value pairs, but ConfigMaps are meant for plain text data, and secrets are meant for data that you don't want anything or anyone to know about except the application.</a:t>
            </a:r>
            <a:endParaRPr b="0" i="0" sz="900" u="none" cap="none" strike="noStrike">
              <a:solidFill>
                <a:schemeClr val="dk1"/>
              </a:solidFill>
              <a:latin typeface="Arial"/>
              <a:ea typeface="Arial"/>
              <a:cs typeface="Arial"/>
              <a:sym typeface="Arial"/>
            </a:endParaRPr>
          </a:p>
        </p:txBody>
      </p:sp>
      <p:sp>
        <p:nvSpPr>
          <p:cNvPr id="663" name="Google Shape;663;g142824cfa6a_1_114"/>
          <p:cNvSpPr txBox="1"/>
          <p:nvPr/>
        </p:nvSpPr>
        <p:spPr>
          <a:xfrm>
            <a:off x="6267675" y="1498750"/>
            <a:ext cx="1924500" cy="32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Both, ConfigMaps and Secrets store data as a key value pair. The major difference is, </a:t>
            </a:r>
            <a:r>
              <a:rPr b="1" i="0" lang="en" sz="800" u="none" cap="none" strike="noStrike">
                <a:solidFill>
                  <a:schemeClr val="dk1"/>
                </a:solidFill>
                <a:latin typeface="Arial"/>
                <a:ea typeface="Arial"/>
                <a:cs typeface="Arial"/>
                <a:sym typeface="Arial"/>
              </a:rPr>
              <a:t>Secrets store data in base64</a:t>
            </a:r>
            <a:r>
              <a:rPr b="0" i="0" lang="en" sz="800" u="none" cap="none" strike="noStrike">
                <a:solidFill>
                  <a:schemeClr val="dk1"/>
                </a:solidFill>
                <a:latin typeface="Arial"/>
                <a:ea typeface="Arial"/>
                <a:cs typeface="Arial"/>
                <a:sym typeface="Arial"/>
              </a:rPr>
              <a:t> format meanwhile </a:t>
            </a:r>
            <a:r>
              <a:rPr b="1" i="0" lang="en" sz="800" u="none" cap="none" strike="noStrike">
                <a:solidFill>
                  <a:schemeClr val="dk1"/>
                </a:solidFill>
                <a:latin typeface="Arial"/>
                <a:ea typeface="Arial"/>
                <a:cs typeface="Arial"/>
                <a:sym typeface="Arial"/>
              </a:rPr>
              <a:t>ConfigMaps store data in a plain text</a:t>
            </a:r>
            <a:r>
              <a:rPr b="0" i="0" lang="e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If you have some critical data like, keys, passwords, service accounts credentials, db connection string, etc then you should always go for </a:t>
            </a:r>
            <a:r>
              <a:rPr b="1" i="0" lang="en" sz="800" u="none" cap="none" strike="noStrike">
                <a:solidFill>
                  <a:schemeClr val="dk1"/>
                </a:solidFill>
                <a:latin typeface="Arial"/>
                <a:ea typeface="Arial"/>
                <a:cs typeface="Arial"/>
                <a:sym typeface="Arial"/>
              </a:rPr>
              <a:t>Secrets</a:t>
            </a:r>
            <a:r>
              <a:rPr b="0" i="0" lang="en" sz="800" u="none" cap="none" strike="noStrike">
                <a:solidFill>
                  <a:schemeClr val="dk1"/>
                </a:solidFill>
                <a:latin typeface="Arial"/>
                <a:ea typeface="Arial"/>
                <a:cs typeface="Arial"/>
                <a:sym typeface="Arial"/>
              </a:rPr>
              <a:t> rather than Configs.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And if you want to do some application configuration using environment variables which you don't want to keep secret/hidden like, app theme, base platform url, etc then you can go for </a:t>
            </a:r>
            <a:r>
              <a:rPr b="1" i="0" lang="en" sz="800" u="none" cap="none" strike="noStrike">
                <a:solidFill>
                  <a:schemeClr val="dk1"/>
                </a:solidFill>
                <a:latin typeface="Arial"/>
                <a:ea typeface="Arial"/>
                <a:cs typeface="Arial"/>
                <a:sym typeface="Arial"/>
              </a:rPr>
              <a:t>ConfigMaps</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 name="Google Shape;664;g142824cfa6a_1_114"/>
          <p:cNvSpPr txBox="1"/>
          <p:nvPr/>
        </p:nvSpPr>
        <p:spPr>
          <a:xfrm>
            <a:off x="2801675" y="1890500"/>
            <a:ext cx="2112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Secrets for things which are actually secret like API keys, credentials,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ConfigMaps for not-secret configuration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9a70a73938_0_6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70" name="Google Shape;670;g19a70a73938_0_64"/>
          <p:cNvSpPr/>
          <p:nvPr/>
        </p:nvSpPr>
        <p:spPr>
          <a:xfrm>
            <a:off x="2948000" y="536500"/>
            <a:ext cx="3080700" cy="5706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vs Secret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71" name="Google Shape;671;g19a70a73938_0_6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72" name="Google Shape;672;g19a70a73938_0_6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19a70a73938_0_64"/>
          <p:cNvSpPr txBox="1"/>
          <p:nvPr/>
        </p:nvSpPr>
        <p:spPr>
          <a:xfrm>
            <a:off x="127700" y="1958600"/>
            <a:ext cx="18138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Both </a:t>
            </a:r>
            <a:r>
              <a:rPr b="1" i="0" lang="en" sz="1100" u="none" cap="none" strike="noStrike">
                <a:solidFill>
                  <a:schemeClr val="dk1"/>
                </a:solidFill>
                <a:latin typeface="Arial"/>
                <a:ea typeface="Arial"/>
                <a:cs typeface="Arial"/>
                <a:sym typeface="Arial"/>
              </a:rPr>
              <a:t>ConfigMaps </a:t>
            </a:r>
            <a:r>
              <a:rPr b="0" i="0" lang="en" sz="1100" u="none" cap="none" strike="noStrike">
                <a:solidFill>
                  <a:schemeClr val="dk1"/>
                </a:solidFill>
                <a:latin typeface="Arial"/>
                <a:ea typeface="Arial"/>
                <a:cs typeface="Arial"/>
                <a:sym typeface="Arial"/>
              </a:rPr>
              <a:t>and </a:t>
            </a:r>
            <a:r>
              <a:rPr b="1" i="0" lang="en" sz="1100" u="none" cap="none" strike="noStrike">
                <a:solidFill>
                  <a:schemeClr val="dk1"/>
                </a:solidFill>
                <a:latin typeface="Arial"/>
                <a:ea typeface="Arial"/>
                <a:cs typeface="Arial"/>
                <a:sym typeface="Arial"/>
              </a:rPr>
              <a:t>secrets</a:t>
            </a:r>
            <a:r>
              <a:rPr b="0" i="0" lang="en" sz="1100" u="none" cap="none" strike="noStrike">
                <a:solidFill>
                  <a:schemeClr val="dk1"/>
                </a:solidFill>
                <a:latin typeface="Arial"/>
                <a:ea typeface="Arial"/>
                <a:cs typeface="Arial"/>
                <a:sym typeface="Arial"/>
              </a:rPr>
              <a:t> store the data the same way, with key/value pairs, but ConfigMaps are meant for plain text data, and secrets are meant for data that you don't want anything or anyone to know about except the application.</a:t>
            </a:r>
            <a:endParaRPr b="0" i="0" sz="900" u="none" cap="none" strike="noStrike">
              <a:solidFill>
                <a:schemeClr val="dk1"/>
              </a:solidFill>
              <a:latin typeface="Arial"/>
              <a:ea typeface="Arial"/>
              <a:cs typeface="Arial"/>
              <a:sym typeface="Arial"/>
            </a:endParaRPr>
          </a:p>
        </p:txBody>
      </p:sp>
      <p:sp>
        <p:nvSpPr>
          <p:cNvPr id="674" name="Google Shape;674;g19a70a73938_0_64"/>
          <p:cNvSpPr txBox="1"/>
          <p:nvPr/>
        </p:nvSpPr>
        <p:spPr>
          <a:xfrm>
            <a:off x="6267675" y="1498750"/>
            <a:ext cx="1924500" cy="32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Both, ConfigMaps and Secrets store data as a key value pair. The major difference is, </a:t>
            </a:r>
            <a:r>
              <a:rPr b="1" i="0" lang="en" sz="800" u="none" cap="none" strike="noStrike">
                <a:solidFill>
                  <a:schemeClr val="dk1"/>
                </a:solidFill>
                <a:latin typeface="Arial"/>
                <a:ea typeface="Arial"/>
                <a:cs typeface="Arial"/>
                <a:sym typeface="Arial"/>
              </a:rPr>
              <a:t>Secrets store data in base64</a:t>
            </a:r>
            <a:r>
              <a:rPr b="0" i="0" lang="en" sz="800" u="none" cap="none" strike="noStrike">
                <a:solidFill>
                  <a:schemeClr val="dk1"/>
                </a:solidFill>
                <a:latin typeface="Arial"/>
                <a:ea typeface="Arial"/>
                <a:cs typeface="Arial"/>
                <a:sym typeface="Arial"/>
              </a:rPr>
              <a:t> format meanwhile </a:t>
            </a:r>
            <a:r>
              <a:rPr b="1" i="0" lang="en" sz="800" u="none" cap="none" strike="noStrike">
                <a:solidFill>
                  <a:schemeClr val="dk1"/>
                </a:solidFill>
                <a:latin typeface="Arial"/>
                <a:ea typeface="Arial"/>
                <a:cs typeface="Arial"/>
                <a:sym typeface="Arial"/>
              </a:rPr>
              <a:t>ConfigMaps store data in a plain text</a:t>
            </a:r>
            <a:r>
              <a:rPr b="0" i="0" lang="e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If you have some critical data like, keys, passwords, service accounts credentials, db connection string, etc then you should always go for </a:t>
            </a:r>
            <a:r>
              <a:rPr b="1" i="0" lang="en" sz="800" u="none" cap="none" strike="noStrike">
                <a:solidFill>
                  <a:schemeClr val="dk1"/>
                </a:solidFill>
                <a:latin typeface="Arial"/>
                <a:ea typeface="Arial"/>
                <a:cs typeface="Arial"/>
                <a:sym typeface="Arial"/>
              </a:rPr>
              <a:t>Secrets</a:t>
            </a:r>
            <a:r>
              <a:rPr b="0" i="0" lang="en" sz="800" u="none" cap="none" strike="noStrike">
                <a:solidFill>
                  <a:schemeClr val="dk1"/>
                </a:solidFill>
                <a:latin typeface="Arial"/>
                <a:ea typeface="Arial"/>
                <a:cs typeface="Arial"/>
                <a:sym typeface="Arial"/>
              </a:rPr>
              <a:t> rather than Configs.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And if you want to do some application configuration using environment variables which you don't want to keep secret/hidden like, app theme, base platform url, etc then you can go for </a:t>
            </a:r>
            <a:r>
              <a:rPr b="1" i="0" lang="en" sz="800" u="none" cap="none" strike="noStrike">
                <a:solidFill>
                  <a:schemeClr val="dk1"/>
                </a:solidFill>
                <a:latin typeface="Arial"/>
                <a:ea typeface="Arial"/>
                <a:cs typeface="Arial"/>
                <a:sym typeface="Arial"/>
              </a:rPr>
              <a:t>ConfigMaps</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g19a70a73938_0_64"/>
          <p:cNvSpPr txBox="1"/>
          <p:nvPr/>
        </p:nvSpPr>
        <p:spPr>
          <a:xfrm>
            <a:off x="2801675" y="1890500"/>
            <a:ext cx="21120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Secrets for things which are actually secret like API keys, credentials,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ConfigMaps for not-secret configuration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g19a70a73938_0_64"/>
          <p:cNvPicPr preferRelativeResize="0"/>
          <p:nvPr/>
        </p:nvPicPr>
        <p:blipFill>
          <a:blip r:embed="rId4">
            <a:alphaModFix/>
          </a:blip>
          <a:stretch>
            <a:fillRect/>
          </a:stretch>
        </p:blipFill>
        <p:spPr>
          <a:xfrm>
            <a:off x="127700" y="1107100"/>
            <a:ext cx="9016301" cy="4036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19a70a73938_0_3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682" name="Google Shape;682;g19a70a73938_0_34"/>
          <p:cNvSpPr/>
          <p:nvPr/>
        </p:nvSpPr>
        <p:spPr>
          <a:xfrm>
            <a:off x="2948000" y="536500"/>
            <a:ext cx="3080700" cy="5706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ConfigMap vs Secret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683" name="Google Shape;683;g19a70a73938_0_3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84" name="Google Shape;684;g19a70a73938_0_3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9a70a73938_0_34"/>
          <p:cNvSpPr/>
          <p:nvPr/>
        </p:nvSpPr>
        <p:spPr>
          <a:xfrm>
            <a:off x="168950" y="1286275"/>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dk1"/>
                </a:solidFill>
              </a:rPr>
              <a:t>ConfigMap</a:t>
            </a:r>
            <a:r>
              <a:rPr b="1" lang="en" sz="1100">
                <a:solidFill>
                  <a:schemeClr val="dk1"/>
                </a:solidFill>
              </a:rPr>
              <a:t> </a:t>
            </a:r>
            <a:r>
              <a:rPr lang="en" sz="1100">
                <a:solidFill>
                  <a:schemeClr val="dk1"/>
                </a:solidFill>
              </a:rPr>
              <a:t>is a Kubernetes API object that allows you to store </a:t>
            </a:r>
            <a:r>
              <a:rPr b="1" lang="en" sz="1100">
                <a:solidFill>
                  <a:schemeClr val="dk1"/>
                </a:solidFill>
              </a:rPr>
              <a:t>non-sensitive</a:t>
            </a:r>
            <a:r>
              <a:rPr lang="en" sz="1100">
                <a:solidFill>
                  <a:schemeClr val="dk1"/>
                </a:solidFill>
              </a:rPr>
              <a:t> information in form of </a:t>
            </a:r>
            <a:r>
              <a:rPr b="1" lang="en" sz="1100">
                <a:solidFill>
                  <a:schemeClr val="dk1"/>
                </a:solidFill>
              </a:rPr>
              <a:t>keypair</a:t>
            </a:r>
            <a:endParaRPr b="1"/>
          </a:p>
        </p:txBody>
      </p:sp>
      <p:sp>
        <p:nvSpPr>
          <p:cNvPr id="686" name="Google Shape;686;g19a70a73938_0_34"/>
          <p:cNvSpPr/>
          <p:nvPr/>
        </p:nvSpPr>
        <p:spPr>
          <a:xfrm>
            <a:off x="5571250" y="1171975"/>
            <a:ext cx="3444600" cy="2402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dk1"/>
                </a:solidFill>
              </a:rPr>
              <a:t>secret</a:t>
            </a:r>
            <a:r>
              <a:rPr b="1" lang="en" sz="1100">
                <a:solidFill>
                  <a:schemeClr val="dk1"/>
                </a:solidFill>
              </a:rPr>
              <a:t> </a:t>
            </a:r>
            <a:r>
              <a:rPr lang="en" sz="1100">
                <a:solidFill>
                  <a:schemeClr val="dk1"/>
                </a:solidFill>
              </a:rPr>
              <a:t>is a Kubernetes API object that allows you to store </a:t>
            </a:r>
            <a:r>
              <a:rPr b="1" lang="en" sz="1100">
                <a:solidFill>
                  <a:schemeClr val="dk1"/>
                </a:solidFill>
              </a:rPr>
              <a:t>sensitive</a:t>
            </a:r>
            <a:r>
              <a:rPr lang="en" sz="1100">
                <a:solidFill>
                  <a:schemeClr val="dk1"/>
                </a:solidFill>
              </a:rPr>
              <a:t> information in form of </a:t>
            </a:r>
            <a:r>
              <a:rPr b="1" lang="en" sz="1100">
                <a:solidFill>
                  <a:schemeClr val="dk1"/>
                </a:solidFill>
              </a:rPr>
              <a:t>keypair and base64 encode</a:t>
            </a:r>
            <a:endParaRPr b="1"/>
          </a:p>
        </p:txBody>
      </p:sp>
      <p:pic>
        <p:nvPicPr>
          <p:cNvPr id="687" name="Google Shape;687;g19a70a73938_0_34"/>
          <p:cNvPicPr preferRelativeResize="0"/>
          <p:nvPr/>
        </p:nvPicPr>
        <p:blipFill>
          <a:blip r:embed="rId4">
            <a:alphaModFix/>
          </a:blip>
          <a:stretch>
            <a:fillRect/>
          </a:stretch>
        </p:blipFill>
        <p:spPr>
          <a:xfrm>
            <a:off x="4057938" y="2524800"/>
            <a:ext cx="1163875" cy="1163875"/>
          </a:xfrm>
          <a:prstGeom prst="rect">
            <a:avLst/>
          </a:prstGeom>
          <a:noFill/>
          <a:ln>
            <a:noFill/>
          </a:ln>
        </p:spPr>
      </p:pic>
      <p:pic>
        <p:nvPicPr>
          <p:cNvPr id="688" name="Google Shape;688;g19a70a73938_0_34"/>
          <p:cNvPicPr preferRelativeResize="0"/>
          <p:nvPr/>
        </p:nvPicPr>
        <p:blipFill>
          <a:blip r:embed="rId5">
            <a:alphaModFix/>
          </a:blip>
          <a:stretch>
            <a:fillRect/>
          </a:stretch>
        </p:blipFill>
        <p:spPr>
          <a:xfrm>
            <a:off x="6268100" y="4015454"/>
            <a:ext cx="2417951" cy="741500"/>
          </a:xfrm>
          <a:prstGeom prst="rect">
            <a:avLst/>
          </a:prstGeom>
          <a:noFill/>
          <a:ln>
            <a:noFill/>
          </a:ln>
        </p:spPr>
      </p:pic>
      <p:pic>
        <p:nvPicPr>
          <p:cNvPr id="689" name="Google Shape;689;g19a70a73938_0_34"/>
          <p:cNvPicPr preferRelativeResize="0"/>
          <p:nvPr/>
        </p:nvPicPr>
        <p:blipFill>
          <a:blip r:embed="rId6">
            <a:alphaModFix/>
          </a:blip>
          <a:stretch>
            <a:fillRect/>
          </a:stretch>
        </p:blipFill>
        <p:spPr>
          <a:xfrm>
            <a:off x="168950" y="3935300"/>
            <a:ext cx="4011550" cy="570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19a70a73938_0_15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695" name="Google Shape;695;g19a70a73938_0_15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696" name="Google Shape;696;g19a70a73938_0_157"/>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900">
                <a:solidFill>
                  <a:schemeClr val="dk1"/>
                </a:solidFill>
              </a:rPr>
              <a:t>How do we make sure a pod is deployed on </a:t>
            </a:r>
            <a:r>
              <a:rPr b="1" lang="en" sz="1900">
                <a:solidFill>
                  <a:srgbClr val="0000FF"/>
                </a:solidFill>
              </a:rPr>
              <a:t>every single</a:t>
            </a:r>
            <a:r>
              <a:rPr b="1" lang="en" sz="1900">
                <a:solidFill>
                  <a:schemeClr val="dk1"/>
                </a:solidFill>
              </a:rPr>
              <a:t> node at the </a:t>
            </a:r>
            <a:r>
              <a:rPr b="1" lang="en" sz="1900">
                <a:solidFill>
                  <a:srgbClr val="0000FF"/>
                </a:solidFill>
              </a:rPr>
              <a:t>same time</a:t>
            </a:r>
            <a:r>
              <a:rPr b="1" lang="en" sz="1900">
                <a:solidFill>
                  <a:schemeClr val="dk1"/>
                </a:solidFill>
              </a:rPr>
              <a:t>  in K8S ?</a:t>
            </a:r>
            <a:endParaRPr/>
          </a:p>
        </p:txBody>
      </p:sp>
      <p:sp>
        <p:nvSpPr>
          <p:cNvPr id="697" name="Google Shape;697;g19a70a73938_0_157"/>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sz="1600">
                <a:solidFill>
                  <a:schemeClr val="dk1"/>
                </a:solidFill>
              </a:rPr>
              <a:t>Daemonset</a:t>
            </a:r>
            <a:endParaRPr b="1"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42824cfa6a_1_12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03" name="Google Shape;703;g142824cfa6a_1_124"/>
          <p:cNvSpPr/>
          <p:nvPr/>
        </p:nvSpPr>
        <p:spPr>
          <a:xfrm>
            <a:off x="3529050" y="521450"/>
            <a:ext cx="1968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Daemonset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04" name="Google Shape;704;g142824cfa6a_1_12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05" name="Google Shape;705;g142824cfa6a_1_12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ds</a:t>
            </a:r>
            <a:endParaRPr b="0" i="0" sz="1400" u="none" cap="none" strike="noStrike">
              <a:solidFill>
                <a:srgbClr val="000000"/>
              </a:solidFill>
              <a:latin typeface="Arial"/>
              <a:ea typeface="Arial"/>
              <a:cs typeface="Arial"/>
              <a:sym typeface="Arial"/>
            </a:endParaRPr>
          </a:p>
        </p:txBody>
      </p:sp>
      <p:sp>
        <p:nvSpPr>
          <p:cNvPr id="706" name="Google Shape;706;g142824cfa6a_1_124"/>
          <p:cNvSpPr txBox="1"/>
          <p:nvPr/>
        </p:nvSpPr>
        <p:spPr>
          <a:xfrm>
            <a:off x="178800" y="338700"/>
            <a:ext cx="1813800" cy="446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 sz="2100" u="none" cap="none" strike="noStrike">
                <a:solidFill>
                  <a:schemeClr val="dk1"/>
                </a:solidFill>
                <a:latin typeface="Arial"/>
                <a:ea typeface="Arial"/>
                <a:cs typeface="Arial"/>
                <a:sym typeface="Arial"/>
              </a:rPr>
              <a:t>DaemonSet</a:t>
            </a:r>
            <a:endParaRPr b="1" i="0" sz="2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A </a:t>
            </a:r>
            <a:r>
              <a:rPr b="0" i="1" lang="en" sz="900" u="none" cap="none" strike="noStrike">
                <a:solidFill>
                  <a:schemeClr val="dk1"/>
                </a:solidFill>
                <a:latin typeface="Arial"/>
                <a:ea typeface="Arial"/>
                <a:cs typeface="Arial"/>
                <a:sym typeface="Arial"/>
              </a:rPr>
              <a:t>DaemonSet</a:t>
            </a:r>
            <a:r>
              <a:rPr b="0" i="0" lang="en" sz="900" u="none" cap="none" strike="noStrike">
                <a:solidFill>
                  <a:schemeClr val="dk1"/>
                </a:solidFill>
                <a:latin typeface="Arial"/>
                <a:ea typeface="Arial"/>
                <a:cs typeface="Arial"/>
                <a:sym typeface="Arial"/>
              </a:rPr>
              <a:t> ensures that all (or some) Nodes run a copy of a Pod. As nodes are added to the cluster, Pods are added to them. As nodes are removed from the cluster, those Pods are garbage collected. Deleting a DaemonSet will clean up the Pods it created.</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900" u="none" cap="none" strike="noStrike">
                <a:solidFill>
                  <a:schemeClr val="dk1"/>
                </a:solidFill>
                <a:latin typeface="Arial"/>
                <a:ea typeface="Arial"/>
                <a:cs typeface="Arial"/>
                <a:sym typeface="Arial"/>
              </a:rPr>
              <a:t>Some typical uses of a DaemonSet are: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120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running a cluster storage daemon on every node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running a logs collection daemon on every node</a:t>
            </a:r>
            <a:endParaRPr b="0" i="0" sz="900" u="none" cap="none" strike="noStrike">
              <a:solidFill>
                <a:schemeClr val="dk1"/>
              </a:solidFill>
              <a:latin typeface="Arial"/>
              <a:ea typeface="Arial"/>
              <a:cs typeface="Arial"/>
              <a:sym typeface="Arial"/>
            </a:endParaRPr>
          </a:p>
          <a:p>
            <a:pPr indent="-285750" lvl="0" marL="457200" marR="0" rtl="0" algn="l">
              <a:lnSpc>
                <a:spcPct val="115000"/>
              </a:lnSpc>
              <a:spcBef>
                <a:spcPts val="0"/>
              </a:spcBef>
              <a:spcAft>
                <a:spcPts val="0"/>
              </a:spcAft>
              <a:buClr>
                <a:schemeClr val="dk1"/>
              </a:buClr>
              <a:buSzPts val="900"/>
              <a:buFont typeface="Arial"/>
              <a:buChar char="●"/>
            </a:pPr>
            <a:r>
              <a:rPr b="0" i="0" lang="en" sz="900" u="none" cap="none" strike="noStrike">
                <a:solidFill>
                  <a:schemeClr val="dk1"/>
                </a:solidFill>
                <a:latin typeface="Arial"/>
                <a:ea typeface="Arial"/>
                <a:cs typeface="Arial"/>
                <a:sym typeface="Arial"/>
              </a:rPr>
              <a:t>running a node monitoring daemon on every node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pic>
        <p:nvPicPr>
          <p:cNvPr id="707" name="Google Shape;707;g142824cfa6a_1_124"/>
          <p:cNvPicPr preferRelativeResize="0"/>
          <p:nvPr/>
        </p:nvPicPr>
        <p:blipFill rotWithShape="1">
          <a:blip r:embed="rId4">
            <a:alphaModFix/>
          </a:blip>
          <a:srcRect b="0" l="0" r="0" t="0"/>
          <a:stretch/>
        </p:blipFill>
        <p:spPr>
          <a:xfrm>
            <a:off x="3637188" y="1822375"/>
            <a:ext cx="3813171" cy="30163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19a70a73938_0_7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13" name="Google Shape;713;g19a70a73938_0_75"/>
          <p:cNvSpPr/>
          <p:nvPr/>
        </p:nvSpPr>
        <p:spPr>
          <a:xfrm>
            <a:off x="3441075" y="521450"/>
            <a:ext cx="2056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Daemonset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14" name="Google Shape;714;g19a70a73938_0_7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15" name="Google Shape;715;g19a70a73938_0_7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ds</a:t>
            </a:r>
            <a:endParaRPr b="0" i="0" sz="1400" u="none" cap="none" strike="noStrike">
              <a:solidFill>
                <a:srgbClr val="000000"/>
              </a:solidFill>
              <a:latin typeface="Arial"/>
              <a:ea typeface="Arial"/>
              <a:cs typeface="Arial"/>
              <a:sym typeface="Arial"/>
            </a:endParaRPr>
          </a:p>
        </p:txBody>
      </p:sp>
      <p:sp>
        <p:nvSpPr>
          <p:cNvPr id="716" name="Google Shape;716;g19a70a73938_0_75"/>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900">
                <a:solidFill>
                  <a:schemeClr val="dk1"/>
                </a:solidFill>
              </a:rPr>
              <a:t>A</a:t>
            </a:r>
            <a:r>
              <a:rPr b="1" lang="en" sz="900">
                <a:solidFill>
                  <a:schemeClr val="dk1"/>
                </a:solidFill>
              </a:rPr>
              <a:t> </a:t>
            </a:r>
            <a:r>
              <a:rPr b="1" i="1" lang="en" sz="900">
                <a:solidFill>
                  <a:schemeClr val="dk1"/>
                </a:solidFill>
              </a:rPr>
              <a:t>DaemonSet</a:t>
            </a:r>
            <a:r>
              <a:rPr lang="en" sz="900">
                <a:solidFill>
                  <a:schemeClr val="dk1"/>
                </a:solidFill>
              </a:rPr>
              <a:t> ensures that all Nodes run a copy of a Pod.</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9a70a73938_0_8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22" name="Google Shape;722;g19a70a73938_0_85"/>
          <p:cNvSpPr/>
          <p:nvPr/>
        </p:nvSpPr>
        <p:spPr>
          <a:xfrm>
            <a:off x="3474900" y="521450"/>
            <a:ext cx="2022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Daemon</a:t>
            </a:r>
            <a:r>
              <a:rPr b="1" lang="en" sz="1900">
                <a:solidFill>
                  <a:schemeClr val="dk1"/>
                </a:solidFill>
              </a:rPr>
              <a:t>S</a:t>
            </a:r>
            <a:r>
              <a:rPr b="1" i="0" lang="en" sz="1900" u="none" cap="none" strike="noStrike">
                <a:solidFill>
                  <a:schemeClr val="dk1"/>
                </a:solidFill>
                <a:latin typeface="Arial"/>
                <a:ea typeface="Arial"/>
                <a:cs typeface="Arial"/>
                <a:sym typeface="Arial"/>
              </a:rPr>
              <a:t>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23" name="Google Shape;723;g19a70a73938_0_8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724" name="Google Shape;724;g19a70a73938_0_85"/>
          <p:cNvPicPr preferRelativeResize="0"/>
          <p:nvPr/>
        </p:nvPicPr>
        <p:blipFill>
          <a:blip r:embed="rId4">
            <a:alphaModFix/>
          </a:blip>
          <a:stretch>
            <a:fillRect/>
          </a:stretch>
        </p:blipFill>
        <p:spPr>
          <a:xfrm>
            <a:off x="2037250" y="1377500"/>
            <a:ext cx="4813763" cy="3016325"/>
          </a:xfrm>
          <a:prstGeom prst="rect">
            <a:avLst/>
          </a:prstGeom>
          <a:noFill/>
          <a:ln>
            <a:noFill/>
          </a:ln>
        </p:spPr>
      </p:pic>
      <p:sp>
        <p:nvSpPr>
          <p:cNvPr id="725" name="Google Shape;725;g19a70a73938_0_85"/>
          <p:cNvSpPr/>
          <p:nvPr/>
        </p:nvSpPr>
        <p:spPr>
          <a:xfrm>
            <a:off x="4296975" y="4448950"/>
            <a:ext cx="1200600" cy="7368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i="1" lang="en" sz="900">
                <a:solidFill>
                  <a:schemeClr val="dk1"/>
                </a:solidFill>
              </a:rPr>
              <a:t>DaemonSet</a:t>
            </a:r>
            <a:r>
              <a:rPr lang="en" sz="900">
                <a:solidFill>
                  <a:schemeClr val="dk1"/>
                </a:solidFill>
              </a:rPr>
              <a:t> </a:t>
            </a:r>
            <a:endParaRPr/>
          </a:p>
        </p:txBody>
      </p:sp>
      <p:cxnSp>
        <p:nvCxnSpPr>
          <p:cNvPr id="726" name="Google Shape;726;g19a70a73938_0_85"/>
          <p:cNvCxnSpPr>
            <a:endCxn id="725" idx="2"/>
          </p:cNvCxnSpPr>
          <p:nvPr/>
        </p:nvCxnSpPr>
        <p:spPr>
          <a:xfrm>
            <a:off x="2664375" y="3586150"/>
            <a:ext cx="1632600" cy="1231200"/>
          </a:xfrm>
          <a:prstGeom prst="straightConnector1">
            <a:avLst/>
          </a:prstGeom>
          <a:noFill/>
          <a:ln cap="flat" cmpd="sng" w="28575">
            <a:solidFill>
              <a:srgbClr val="00FF00"/>
            </a:solidFill>
            <a:prstDash val="dash"/>
            <a:round/>
            <a:headEnd len="med" w="med" type="none"/>
            <a:tailEnd len="med" w="med" type="triangle"/>
          </a:ln>
        </p:spPr>
      </p:cxnSp>
      <p:cxnSp>
        <p:nvCxnSpPr>
          <p:cNvPr id="727" name="Google Shape;727;g19a70a73938_0_85"/>
          <p:cNvCxnSpPr/>
          <p:nvPr/>
        </p:nvCxnSpPr>
        <p:spPr>
          <a:xfrm flipH="1">
            <a:off x="5166900" y="3645650"/>
            <a:ext cx="450600" cy="857400"/>
          </a:xfrm>
          <a:prstGeom prst="straightConnector1">
            <a:avLst/>
          </a:prstGeom>
          <a:noFill/>
          <a:ln cap="flat" cmpd="sng" w="28575">
            <a:solidFill>
              <a:srgbClr val="00FF00"/>
            </a:solidFill>
            <a:prstDash val="dash"/>
            <a:round/>
            <a:headEnd len="med" w="med" type="none"/>
            <a:tailEnd len="med" w="med" type="triangle"/>
          </a:ln>
        </p:spPr>
      </p:cxnSp>
      <p:cxnSp>
        <p:nvCxnSpPr>
          <p:cNvPr id="728" name="Google Shape;728;g19a70a73938_0_85"/>
          <p:cNvCxnSpPr>
            <a:endCxn id="725" idx="0"/>
          </p:cNvCxnSpPr>
          <p:nvPr/>
        </p:nvCxnSpPr>
        <p:spPr>
          <a:xfrm>
            <a:off x="4301775" y="3645550"/>
            <a:ext cx="595500" cy="803400"/>
          </a:xfrm>
          <a:prstGeom prst="straightConnector1">
            <a:avLst/>
          </a:prstGeom>
          <a:noFill/>
          <a:ln cap="flat" cmpd="sng" w="28575">
            <a:solidFill>
              <a:srgbClr val="00FF00"/>
            </a:solidFill>
            <a:prstDash val="dash"/>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9a70a73938_0_16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734" name="Google Shape;734;g19a70a73938_0_16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35" name="Google Shape;735;g19a70a73938_0_164"/>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900">
                <a:solidFill>
                  <a:schemeClr val="dk1"/>
                </a:solidFill>
              </a:rPr>
              <a:t>How do we </a:t>
            </a:r>
            <a:r>
              <a:rPr b="1" lang="en" sz="1900">
                <a:solidFill>
                  <a:srgbClr val="0000FF"/>
                </a:solidFill>
              </a:rPr>
              <a:t>manage tasks</a:t>
            </a:r>
            <a:r>
              <a:rPr b="1" lang="en" sz="1900">
                <a:solidFill>
                  <a:schemeClr val="dk1"/>
                </a:solidFill>
              </a:rPr>
              <a:t>   in K8S ?</a:t>
            </a:r>
            <a:endParaRPr/>
          </a:p>
        </p:txBody>
      </p:sp>
      <p:sp>
        <p:nvSpPr>
          <p:cNvPr id="736" name="Google Shape;736;g19a70a73938_0_164"/>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sz="1600">
                <a:solidFill>
                  <a:schemeClr val="dk1"/>
                </a:solidFill>
              </a:rPr>
              <a:t>Job</a:t>
            </a:r>
            <a:endParaRPr b="1" sz="1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142824cfa6a_1_15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42" name="Google Shape;742;g142824cfa6a_1_151"/>
          <p:cNvSpPr/>
          <p:nvPr/>
        </p:nvSpPr>
        <p:spPr>
          <a:xfrm>
            <a:off x="3533875" y="521450"/>
            <a:ext cx="1308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Jobs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43" name="Google Shape;743;g142824cfa6a_1_1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44" name="Google Shape;744;g142824cfa6a_1_15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jobs</a:t>
            </a:r>
            <a:endParaRPr b="0" i="0" sz="1400" u="none" cap="none" strike="noStrike">
              <a:solidFill>
                <a:srgbClr val="000000"/>
              </a:solidFill>
              <a:latin typeface="Arial"/>
              <a:ea typeface="Arial"/>
              <a:cs typeface="Arial"/>
              <a:sym typeface="Arial"/>
            </a:endParaRPr>
          </a:p>
        </p:txBody>
      </p:sp>
      <p:sp>
        <p:nvSpPr>
          <p:cNvPr id="745" name="Google Shape;745;g142824cfa6a_1_151"/>
          <p:cNvSpPr txBox="1"/>
          <p:nvPr/>
        </p:nvSpPr>
        <p:spPr>
          <a:xfrm>
            <a:off x="178800" y="338700"/>
            <a:ext cx="1813800" cy="133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Jobs </a:t>
            </a:r>
            <a:r>
              <a:rPr b="0" i="0" lang="en" sz="1100" u="none" cap="none" strike="noStrike">
                <a:solidFill>
                  <a:schemeClr val="dk1"/>
                </a:solidFill>
                <a:latin typeface="Arial"/>
                <a:ea typeface="Arial"/>
                <a:cs typeface="Arial"/>
                <a:sym typeface="Arial"/>
              </a:rPr>
              <a:t>play a major role in K8s and help you to perform tasks within your application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2100"/>
              <a:buFont typeface="Arial"/>
              <a:buNone/>
            </a:pPr>
            <a:r>
              <a:t/>
            </a:r>
            <a:endParaRPr b="1" i="0" sz="2100" u="none" cap="none" strike="noStrike">
              <a:solidFill>
                <a:schemeClr val="dk1"/>
              </a:solidFill>
              <a:latin typeface="Arial"/>
              <a:ea typeface="Arial"/>
              <a:cs typeface="Arial"/>
              <a:sym typeface="Arial"/>
            </a:endParaRPr>
          </a:p>
        </p:txBody>
      </p:sp>
      <p:pic>
        <p:nvPicPr>
          <p:cNvPr id="746" name="Google Shape;746;g142824cfa6a_1_151"/>
          <p:cNvPicPr preferRelativeResize="0"/>
          <p:nvPr/>
        </p:nvPicPr>
        <p:blipFill rotWithShape="1">
          <a:blip r:embed="rId4">
            <a:alphaModFix/>
          </a:blip>
          <a:srcRect b="0" l="0" r="0" t="0"/>
          <a:stretch/>
        </p:blipFill>
        <p:spPr>
          <a:xfrm>
            <a:off x="3253002" y="1919700"/>
            <a:ext cx="3014650" cy="3016324"/>
          </a:xfrm>
          <a:prstGeom prst="rect">
            <a:avLst/>
          </a:prstGeom>
          <a:noFill/>
          <a:ln>
            <a:noFill/>
          </a:ln>
        </p:spPr>
      </p:pic>
      <p:sp>
        <p:nvSpPr>
          <p:cNvPr id="747" name="Google Shape;747;g142824cfa6a_1_151"/>
          <p:cNvSpPr txBox="1"/>
          <p:nvPr/>
        </p:nvSpPr>
        <p:spPr>
          <a:xfrm>
            <a:off x="47975" y="2384400"/>
            <a:ext cx="2001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Jobs</a:t>
            </a:r>
            <a:r>
              <a:rPr b="0" i="0" lang="en" sz="1100" u="none" cap="none" strike="noStrike">
                <a:solidFill>
                  <a:srgbClr val="000000"/>
                </a:solidFill>
                <a:latin typeface="Arial"/>
                <a:ea typeface="Arial"/>
                <a:cs typeface="Arial"/>
                <a:sym typeface="Arial"/>
              </a:rPr>
              <a:t> and </a:t>
            </a:r>
            <a:r>
              <a:rPr b="1" i="0" lang="en" sz="1100" u="none" cap="none" strike="noStrike">
                <a:solidFill>
                  <a:srgbClr val="000000"/>
                </a:solidFill>
                <a:latin typeface="Arial"/>
                <a:ea typeface="Arial"/>
                <a:cs typeface="Arial"/>
                <a:sym typeface="Arial"/>
              </a:rPr>
              <a:t>Cron Jobs</a:t>
            </a:r>
            <a:r>
              <a:rPr b="0" i="0" lang="en" sz="1100" u="none" cap="none" strike="noStrike">
                <a:solidFill>
                  <a:srgbClr val="000000"/>
                </a:solidFill>
                <a:latin typeface="Arial"/>
                <a:ea typeface="Arial"/>
                <a:cs typeface="Arial"/>
                <a:sym typeface="Arial"/>
              </a:rPr>
              <a:t> are very important parts of Kubernetes workloads. These Jobs help us to perform a particular task which we assigned to them.</a:t>
            </a:r>
            <a:endParaRPr b="0" i="0" sz="1100" u="none" cap="none" strike="noStrike">
              <a:solidFill>
                <a:srgbClr val="000000"/>
              </a:solidFill>
              <a:latin typeface="Arial"/>
              <a:ea typeface="Arial"/>
              <a:cs typeface="Arial"/>
              <a:sym typeface="Arial"/>
            </a:endParaRPr>
          </a:p>
        </p:txBody>
      </p:sp>
      <p:sp>
        <p:nvSpPr>
          <p:cNvPr id="748" name="Google Shape;748;g142824cfa6a_1_151"/>
          <p:cNvSpPr txBox="1"/>
          <p:nvPr/>
        </p:nvSpPr>
        <p:spPr>
          <a:xfrm>
            <a:off x="7414925" y="970775"/>
            <a:ext cx="16755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The main difference between a</a:t>
            </a:r>
            <a:r>
              <a:rPr b="1" i="0" lang="en" sz="1000" u="none" cap="none" strike="noStrike">
                <a:solidFill>
                  <a:srgbClr val="000000"/>
                </a:solidFill>
                <a:latin typeface="Arial"/>
                <a:ea typeface="Arial"/>
                <a:cs typeface="Arial"/>
                <a:sym typeface="Arial"/>
              </a:rPr>
              <a:t> Run to completion Job</a:t>
            </a:r>
            <a:r>
              <a:rPr b="0" i="0" lang="en" sz="1000" u="none" cap="none" strike="noStrike">
                <a:solidFill>
                  <a:srgbClr val="000000"/>
                </a:solidFill>
                <a:latin typeface="Arial"/>
                <a:ea typeface="Arial"/>
                <a:cs typeface="Arial"/>
                <a:sym typeface="Arial"/>
              </a:rPr>
              <a:t> and a </a:t>
            </a:r>
            <a:r>
              <a:rPr b="1" i="0" lang="en" sz="1000" u="none" cap="none" strike="noStrike">
                <a:solidFill>
                  <a:srgbClr val="000000"/>
                </a:solidFill>
                <a:latin typeface="Arial"/>
                <a:ea typeface="Arial"/>
                <a:cs typeface="Arial"/>
                <a:sym typeface="Arial"/>
              </a:rPr>
              <a:t>Cron Job</a:t>
            </a:r>
            <a:r>
              <a:rPr b="0" i="0" lang="en" sz="1000" u="none" cap="none" strike="noStrike">
                <a:solidFill>
                  <a:srgbClr val="000000"/>
                </a:solidFill>
                <a:latin typeface="Arial"/>
                <a:ea typeface="Arial"/>
                <a:cs typeface="Arial"/>
                <a:sym typeface="Arial"/>
              </a:rPr>
              <a:t> is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a Run to completion Job</a:t>
            </a:r>
            <a:r>
              <a:rPr b="0" i="0" lang="en" sz="1000" u="none" cap="none" strike="noStrike">
                <a:solidFill>
                  <a:srgbClr val="000000"/>
                </a:solidFill>
                <a:latin typeface="Arial"/>
                <a:ea typeface="Arial"/>
                <a:cs typeface="Arial"/>
                <a:sym typeface="Arial"/>
              </a:rPr>
              <a:t> will perform a given task and once it’s completed it will stop the process and the Job runs only when we need it to run.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 Cron Job</a:t>
            </a:r>
            <a:r>
              <a:rPr b="0" i="0" lang="en" sz="1000" u="none" cap="none" strike="noStrike">
                <a:solidFill>
                  <a:srgbClr val="000000"/>
                </a:solidFill>
                <a:latin typeface="Arial"/>
                <a:ea typeface="Arial"/>
                <a:cs typeface="Arial"/>
                <a:sym typeface="Arial"/>
              </a:rPr>
              <a:t> also does the same thing but we can schedule a Cron Job to run at a given schedule. For instance, we can schedule a Cron Job to run once every hour or we can schedule it to run at 6 am daily.</a:t>
            </a:r>
            <a:endParaRPr b="0" i="0" sz="1000" u="none" cap="none" strike="noStrike">
              <a:solidFill>
                <a:srgbClr val="000000"/>
              </a:solidFill>
              <a:latin typeface="Arial"/>
              <a:ea typeface="Arial"/>
              <a:cs typeface="Arial"/>
              <a:sym typeface="Arial"/>
            </a:endParaRPr>
          </a:p>
        </p:txBody>
      </p:sp>
      <p:sp>
        <p:nvSpPr>
          <p:cNvPr id="749" name="Google Shape;749;g142824cfa6a_1_151"/>
          <p:cNvSpPr txBox="1"/>
          <p:nvPr/>
        </p:nvSpPr>
        <p:spPr>
          <a:xfrm>
            <a:off x="0" y="1370413"/>
            <a:ext cx="20013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There two type of jobs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Run to completion job (also called job)</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Cron Job</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19a70a73938_0_11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55" name="Google Shape;755;g19a70a73938_0_113"/>
          <p:cNvSpPr/>
          <p:nvPr/>
        </p:nvSpPr>
        <p:spPr>
          <a:xfrm>
            <a:off x="4001475" y="521450"/>
            <a:ext cx="14961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job</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56" name="Google Shape;756;g19a70a73938_0_11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57" name="Google Shape;757;g19a70a73938_0_11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job</a:t>
            </a:r>
            <a:endParaRPr b="0" i="0" sz="1400" u="none" cap="none" strike="noStrike">
              <a:solidFill>
                <a:srgbClr val="000000"/>
              </a:solidFill>
              <a:latin typeface="Arial"/>
              <a:ea typeface="Arial"/>
              <a:cs typeface="Arial"/>
              <a:sym typeface="Arial"/>
            </a:endParaRPr>
          </a:p>
        </p:txBody>
      </p:sp>
      <p:sp>
        <p:nvSpPr>
          <p:cNvPr id="758" name="Google Shape;758;g19a70a73938_0_113"/>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1100">
                <a:solidFill>
                  <a:schemeClr val="dk1"/>
                </a:solidFill>
              </a:rPr>
              <a:t>Job</a:t>
            </a:r>
            <a:r>
              <a:rPr lang="en" sz="1100">
                <a:solidFill>
                  <a:schemeClr val="dk1"/>
                </a:solidFill>
              </a:rPr>
              <a:t> are k8s object that allow to perform tasks within your application</a:t>
            </a:r>
            <a:endParaRPr sz="9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42824cfa6a_1_4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 name="Google Shape;103;g142824cfa6a_1_42"/>
          <p:cNvSpPr/>
          <p:nvPr/>
        </p:nvSpPr>
        <p:spPr>
          <a:xfrm>
            <a:off x="2290725" y="521450"/>
            <a:ext cx="4257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Master Components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04" name="Google Shape;104;g142824cfa6a_1_42"/>
          <p:cNvSpPr txBox="1"/>
          <p:nvPr/>
        </p:nvSpPr>
        <p:spPr>
          <a:xfrm>
            <a:off x="47975" y="262125"/>
            <a:ext cx="1675500" cy="502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Apiserver</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 API server is a component of the Kubernetes control plane that exposes the Kubernetes API. The API server is the front end for the Kubernetes control plane.</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 sz="1100" u="none" cap="none" strike="noStrike">
                <a:solidFill>
                  <a:schemeClr val="dk1"/>
                </a:solidFill>
                <a:latin typeface="Arial"/>
                <a:ea typeface="Arial"/>
                <a:cs typeface="Arial"/>
                <a:sym typeface="Arial"/>
              </a:rPr>
              <a:t>The main implementation of a Kubernetes API server is kube-apiserver. kube-apiserver is designed to scale horizontally—that is, it scales by deploying more instances. You can run several instances of kube-apiserver and balance traffic between those instances</a:t>
            </a:r>
            <a:endParaRPr b="0" i="0" sz="1100" u="none" cap="none" strike="noStrike">
              <a:solidFill>
                <a:schemeClr val="dk1"/>
              </a:solidFill>
              <a:latin typeface="Arial"/>
              <a:ea typeface="Arial"/>
              <a:cs typeface="Arial"/>
              <a:sym typeface="Arial"/>
            </a:endParaRPr>
          </a:p>
        </p:txBody>
      </p:sp>
      <p:pic>
        <p:nvPicPr>
          <p:cNvPr id="105" name="Google Shape;105;g142824cfa6a_1_4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6" name="Google Shape;106;g142824cfa6a_1_42"/>
          <p:cNvSpPr txBox="1"/>
          <p:nvPr/>
        </p:nvSpPr>
        <p:spPr>
          <a:xfrm>
            <a:off x="2145975" y="1481725"/>
            <a:ext cx="16755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Etcd</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Consistent and highly-available key value store used as Kubernetes' backing store for all cluster data.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If your Kubernetes cluster uses etcd as its backing store, make sure you have a back up plan for those data.</a:t>
            </a:r>
            <a:endParaRPr b="0" i="0" sz="1100" u="none" cap="none" strike="noStrike">
              <a:solidFill>
                <a:schemeClr val="dk1"/>
              </a:solidFill>
              <a:latin typeface="Arial"/>
              <a:ea typeface="Arial"/>
              <a:cs typeface="Arial"/>
              <a:sym typeface="Arial"/>
            </a:endParaRPr>
          </a:p>
        </p:txBody>
      </p:sp>
      <p:sp>
        <p:nvSpPr>
          <p:cNvPr id="107" name="Google Shape;107;g142824cfa6a_1_42"/>
          <p:cNvSpPr txBox="1"/>
          <p:nvPr/>
        </p:nvSpPr>
        <p:spPr>
          <a:xfrm>
            <a:off x="4155675" y="1403100"/>
            <a:ext cx="1592400" cy="374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Scheduler</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Control plane component that watches for newly created Pods with no assigned node, and selects a node for them to run on.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Factors taken into account for scheduling decisions include: individual and collective resource requirements, hardware/software/policy constraints, affinity and anti-affinity specifications, data locality, inter-workload interference, and deadlines</a:t>
            </a:r>
            <a:endParaRPr b="0" i="0" sz="1100" u="none" cap="none" strike="noStrike">
              <a:solidFill>
                <a:schemeClr val="dk1"/>
              </a:solidFill>
              <a:latin typeface="Arial"/>
              <a:ea typeface="Arial"/>
              <a:cs typeface="Arial"/>
              <a:sym typeface="Arial"/>
            </a:endParaRPr>
          </a:p>
        </p:txBody>
      </p:sp>
      <p:sp>
        <p:nvSpPr>
          <p:cNvPr id="108" name="Google Shape;108;g142824cfa6a_1_42"/>
          <p:cNvSpPr txBox="1"/>
          <p:nvPr/>
        </p:nvSpPr>
        <p:spPr>
          <a:xfrm>
            <a:off x="6437900" y="1021875"/>
            <a:ext cx="2163000" cy="4274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000" u="none" cap="none" strike="noStrike">
                <a:solidFill>
                  <a:schemeClr val="dk1"/>
                </a:solidFill>
                <a:latin typeface="Arial"/>
                <a:ea typeface="Arial"/>
                <a:cs typeface="Arial"/>
                <a:sym typeface="Arial"/>
              </a:rPr>
              <a:t>kube-controller-manager</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Control plane component that runs</a:t>
            </a:r>
            <a:r>
              <a:rPr b="0" i="0" lang="en" sz="8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800" u="none" cap="none" strike="noStrike">
                <a:solidFill>
                  <a:schemeClr val="dk1"/>
                </a:solidFill>
                <a:latin typeface="Arial"/>
                <a:ea typeface="Arial"/>
                <a:cs typeface="Arial"/>
                <a:sym typeface="Arial"/>
              </a:rPr>
              <a:t>controller processes.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Logically, each controller is a separate process, but to reduce complexity, they are all compiled into a single binary and run in a single process.</a:t>
            </a:r>
            <a:endParaRPr b="0" i="0" sz="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Some types of these controllers are:</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120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Node controller: Responsible for noticing and responding when nodes go down.</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Job controller: Watches for Job objects that represent one-off tasks, then creates Pods to run those tasks to completion.</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Endpoints controller: Populates the Endpoints object (that is, joins Services &amp; Pods).</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Service Account &amp; Token controllers: Create default accounts and API access tokens for new namespaces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9a70a73938_0_12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64" name="Google Shape;764;g19a70a73938_0_121"/>
          <p:cNvSpPr/>
          <p:nvPr/>
        </p:nvSpPr>
        <p:spPr>
          <a:xfrm>
            <a:off x="4001475" y="521450"/>
            <a:ext cx="14961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J</a:t>
            </a:r>
            <a:r>
              <a:rPr b="1" lang="en" sz="1900">
                <a:solidFill>
                  <a:schemeClr val="dk1"/>
                </a:solidFill>
              </a:rPr>
              <a:t>ob</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65" name="Google Shape;765;g19a70a73938_0_12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66" name="Google Shape;766;g19a70a73938_0_121"/>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job</a:t>
            </a:r>
            <a:endParaRPr b="0" i="0" sz="1400" u="none" cap="none" strike="noStrike">
              <a:solidFill>
                <a:srgbClr val="000000"/>
              </a:solidFill>
              <a:latin typeface="Arial"/>
              <a:ea typeface="Arial"/>
              <a:cs typeface="Arial"/>
              <a:sym typeface="Arial"/>
            </a:endParaRPr>
          </a:p>
        </p:txBody>
      </p:sp>
      <p:sp>
        <p:nvSpPr>
          <p:cNvPr id="767" name="Google Shape;767;g19a70a73938_0_121"/>
          <p:cNvSpPr/>
          <p:nvPr/>
        </p:nvSpPr>
        <p:spPr>
          <a:xfrm>
            <a:off x="83125" y="20725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1100">
                <a:solidFill>
                  <a:schemeClr val="dk1"/>
                </a:solidFill>
              </a:rPr>
              <a:t>cronjob</a:t>
            </a:r>
            <a:r>
              <a:rPr lang="en" sz="1100">
                <a:solidFill>
                  <a:schemeClr val="dk1"/>
                </a:solidFill>
              </a:rPr>
              <a:t> are k8s object that allow to perform tasks within your application at a periodically and at a  specific interval on time</a:t>
            </a:r>
            <a:endParaRPr sz="1100">
              <a:solidFill>
                <a:schemeClr val="dk1"/>
              </a:solidFill>
            </a:endParaRPr>
          </a:p>
          <a:p>
            <a:pPr indent="0" lvl="0" marL="0" rtl="0" algn="l">
              <a:lnSpc>
                <a:spcPct val="115000"/>
              </a:lnSpc>
              <a:spcBef>
                <a:spcPts val="1800"/>
              </a:spcBef>
              <a:spcAft>
                <a:spcPts val="0"/>
              </a:spcAft>
              <a:buNone/>
            </a:pPr>
            <a:r>
              <a:t/>
            </a:r>
            <a:endParaRPr sz="1100">
              <a:solidFill>
                <a:schemeClr val="dk1"/>
              </a:solidFill>
            </a:endParaRPr>
          </a:p>
          <a:p>
            <a:pPr indent="0" lvl="0" marL="0" rtl="0" algn="l">
              <a:spcBef>
                <a:spcPts val="0"/>
              </a:spcBef>
              <a:spcAft>
                <a:spcPts val="0"/>
              </a:spcAft>
              <a:buClr>
                <a:schemeClr val="dk1"/>
              </a:buClr>
              <a:buSzPts val="1000"/>
              <a:buFont typeface="Arial"/>
              <a:buNone/>
            </a:pPr>
            <a:r>
              <a:rPr lang="en" sz="1000">
                <a:solidFill>
                  <a:schemeClr val="dk1"/>
                </a:solidFill>
              </a:rPr>
              <a:t>For instance, we can schedule a Cron Job to run once every hour or we can schedule it to run at 6 am daily</a:t>
            </a:r>
            <a:endParaRPr sz="1100">
              <a:solidFill>
                <a:schemeClr val="dk1"/>
              </a:solidFill>
            </a:endParaRPr>
          </a:p>
        </p:txBody>
      </p:sp>
      <p:sp>
        <p:nvSpPr>
          <p:cNvPr id="768" name="Google Shape;768;g19a70a73938_0_121"/>
          <p:cNvSpPr/>
          <p:nvPr/>
        </p:nvSpPr>
        <p:spPr>
          <a:xfrm>
            <a:off x="5446700" y="2130150"/>
            <a:ext cx="3444600" cy="2402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000"/>
              <a:buFont typeface="Arial"/>
              <a:buNone/>
            </a:pPr>
            <a:r>
              <a:rPr b="1" lang="en" sz="1000">
                <a:solidFill>
                  <a:schemeClr val="dk1"/>
                </a:solidFill>
              </a:rPr>
              <a:t>a Run to completion Job</a:t>
            </a:r>
            <a:r>
              <a:rPr lang="en" sz="1000">
                <a:solidFill>
                  <a:schemeClr val="dk1"/>
                </a:solidFill>
              </a:rPr>
              <a:t> will perform a given task and once it’s completed it will stop the process and the Job runs only when we need it to run.</a:t>
            </a:r>
            <a:endParaRPr sz="900">
              <a:solidFill>
                <a:schemeClr val="dk1"/>
              </a:solidFill>
            </a:endParaRPr>
          </a:p>
        </p:txBody>
      </p:sp>
      <p:pic>
        <p:nvPicPr>
          <p:cNvPr id="769" name="Google Shape;769;g19a70a73938_0_121"/>
          <p:cNvPicPr preferRelativeResize="0"/>
          <p:nvPr/>
        </p:nvPicPr>
        <p:blipFill>
          <a:blip r:embed="rId4">
            <a:alphaModFix/>
          </a:blip>
          <a:stretch>
            <a:fillRect/>
          </a:stretch>
        </p:blipFill>
        <p:spPr>
          <a:xfrm>
            <a:off x="3905275" y="2788750"/>
            <a:ext cx="1163875" cy="1163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19a70a73938_0_17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775" name="Google Shape;775;g19a70a73938_0_17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76" name="Google Shape;776;g19a70a73938_0_171"/>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900">
                <a:solidFill>
                  <a:schemeClr val="dk1"/>
                </a:solidFill>
              </a:rPr>
              <a:t>How do we guaranty </a:t>
            </a:r>
            <a:r>
              <a:rPr b="1" lang="en" sz="1900">
                <a:solidFill>
                  <a:srgbClr val="0000FF"/>
                </a:solidFill>
              </a:rPr>
              <a:t>pod High Availability (HA) </a:t>
            </a:r>
            <a:r>
              <a:rPr b="1" lang="en" sz="1900">
                <a:solidFill>
                  <a:schemeClr val="dk1"/>
                </a:solidFill>
              </a:rPr>
              <a:t>or make sure </a:t>
            </a:r>
            <a:r>
              <a:rPr b="1" lang="en" sz="1900">
                <a:solidFill>
                  <a:srgbClr val="0000FF"/>
                </a:solidFill>
              </a:rPr>
              <a:t>a specific number of pod</a:t>
            </a:r>
            <a:r>
              <a:rPr b="1" lang="en" sz="1900">
                <a:solidFill>
                  <a:schemeClr val="dk1"/>
                </a:solidFill>
              </a:rPr>
              <a:t> is/are kept at any given point of time</a:t>
            </a:r>
            <a:r>
              <a:rPr b="1" lang="en" sz="1900">
                <a:solidFill>
                  <a:srgbClr val="0000FF"/>
                </a:solidFill>
              </a:rPr>
              <a:t> </a:t>
            </a:r>
            <a:r>
              <a:rPr b="1" lang="en" sz="1900">
                <a:solidFill>
                  <a:schemeClr val="dk1"/>
                </a:solidFill>
              </a:rPr>
              <a:t>in K8S ?</a:t>
            </a:r>
            <a:endParaRPr/>
          </a:p>
        </p:txBody>
      </p:sp>
      <p:sp>
        <p:nvSpPr>
          <p:cNvPr id="777" name="Google Shape;777;g19a70a73938_0_171"/>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sz="1600">
                <a:solidFill>
                  <a:schemeClr val="dk1"/>
                </a:solidFill>
              </a:rPr>
              <a:t>ReplicaSet</a:t>
            </a:r>
            <a:endParaRPr b="1" sz="1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42824cfa6a_1_16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783" name="Google Shape;783;g142824cfa6a_1_167"/>
          <p:cNvSpPr/>
          <p:nvPr/>
        </p:nvSpPr>
        <p:spPr>
          <a:xfrm>
            <a:off x="3532525" y="521450"/>
            <a:ext cx="1628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Replica</a:t>
            </a:r>
            <a:r>
              <a:rPr b="1" lang="en" sz="1900">
                <a:solidFill>
                  <a:schemeClr val="dk1"/>
                </a:solidFill>
              </a:rPr>
              <a:t>S</a:t>
            </a:r>
            <a:r>
              <a:rPr b="1" i="0" lang="en" sz="1900" u="none" cap="none" strike="noStrike">
                <a:solidFill>
                  <a:schemeClr val="dk1"/>
                </a:solidFill>
                <a:latin typeface="Arial"/>
                <a:ea typeface="Arial"/>
                <a:cs typeface="Arial"/>
                <a:sym typeface="Arial"/>
              </a:rPr>
              <a:t>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784" name="Google Shape;784;g142824cfa6a_1_16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85" name="Google Shape;785;g142824cfa6a_1_16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rs</a:t>
            </a:r>
            <a:endParaRPr b="0" i="0" sz="1400" u="none" cap="none" strike="noStrike">
              <a:solidFill>
                <a:srgbClr val="000000"/>
              </a:solidFill>
              <a:latin typeface="Arial"/>
              <a:ea typeface="Arial"/>
              <a:cs typeface="Arial"/>
              <a:sym typeface="Arial"/>
            </a:endParaRPr>
          </a:p>
        </p:txBody>
      </p:sp>
      <p:sp>
        <p:nvSpPr>
          <p:cNvPr id="786" name="Google Shape;786;g142824cfa6a_1_167"/>
          <p:cNvSpPr txBox="1"/>
          <p:nvPr/>
        </p:nvSpPr>
        <p:spPr>
          <a:xfrm>
            <a:off x="170325" y="1072975"/>
            <a:ext cx="15243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a:t>
            </a:r>
            <a:r>
              <a:rPr b="1" i="0" lang="en" sz="1100" u="none" cap="none" strike="noStrike">
                <a:solidFill>
                  <a:srgbClr val="000000"/>
                </a:solidFill>
                <a:latin typeface="Arial"/>
                <a:ea typeface="Arial"/>
                <a:cs typeface="Arial"/>
                <a:sym typeface="Arial"/>
              </a:rPr>
              <a:t>ReplicaSet</a:t>
            </a:r>
            <a:r>
              <a:rPr b="0" i="0" lang="en" sz="1100" u="none" cap="none" strike="noStrike">
                <a:solidFill>
                  <a:srgbClr val="000000"/>
                </a:solidFill>
                <a:latin typeface="Arial"/>
                <a:ea typeface="Arial"/>
                <a:cs typeface="Arial"/>
                <a:sym typeface="Arial"/>
              </a:rPr>
              <a:t> purpose is to maintain a stable set of replica Pods running at any given time. As such, it is often used to guarantee the availability of a specified number of identical Pods.</a:t>
            </a:r>
            <a:endParaRPr b="0" i="0" sz="1100" u="none" cap="none" strike="noStrike">
              <a:solidFill>
                <a:srgbClr val="000000"/>
              </a:solidFill>
              <a:latin typeface="Arial"/>
              <a:ea typeface="Arial"/>
              <a:cs typeface="Arial"/>
              <a:sym typeface="Arial"/>
            </a:endParaRPr>
          </a:p>
        </p:txBody>
      </p:sp>
      <p:pic>
        <p:nvPicPr>
          <p:cNvPr id="787" name="Google Shape;787;g142824cfa6a_1_167"/>
          <p:cNvPicPr preferRelativeResize="0"/>
          <p:nvPr/>
        </p:nvPicPr>
        <p:blipFill rotWithShape="1">
          <a:blip r:embed="rId4">
            <a:alphaModFix/>
          </a:blip>
          <a:srcRect b="0" l="0" r="0" t="0"/>
          <a:stretch/>
        </p:blipFill>
        <p:spPr>
          <a:xfrm>
            <a:off x="2460150" y="1881100"/>
            <a:ext cx="3060278" cy="3016324"/>
          </a:xfrm>
          <a:prstGeom prst="rect">
            <a:avLst/>
          </a:prstGeom>
          <a:noFill/>
          <a:ln>
            <a:noFill/>
          </a:ln>
        </p:spPr>
      </p:pic>
      <p:sp>
        <p:nvSpPr>
          <p:cNvPr id="788" name="Google Shape;788;g142824cfa6a_1_167"/>
          <p:cNvSpPr txBox="1"/>
          <p:nvPr/>
        </p:nvSpPr>
        <p:spPr>
          <a:xfrm>
            <a:off x="5884375" y="1669075"/>
            <a:ext cx="14391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Arial"/>
                <a:ea typeface="Arial"/>
                <a:cs typeface="Arial"/>
                <a:sym typeface="Arial"/>
              </a:rPr>
              <a:t>A </a:t>
            </a:r>
            <a:r>
              <a:rPr b="1" i="0" lang="en" sz="1100" u="none" cap="none" strike="noStrike">
                <a:solidFill>
                  <a:srgbClr val="000000"/>
                </a:solidFill>
                <a:latin typeface="Arial"/>
                <a:ea typeface="Arial"/>
                <a:cs typeface="Arial"/>
                <a:sym typeface="Arial"/>
              </a:rPr>
              <a:t>ReplicaSet </a:t>
            </a:r>
            <a:r>
              <a:rPr b="0" i="0" lang="en" sz="1100" u="none" cap="none" strike="noStrike">
                <a:solidFill>
                  <a:srgbClr val="000000"/>
                </a:solidFill>
                <a:latin typeface="Arial"/>
                <a:ea typeface="Arial"/>
                <a:cs typeface="Arial"/>
                <a:sym typeface="Arial"/>
              </a:rPr>
              <a:t>is a process that runs multiple instances of a Pod and keeps the specified number of Pods constant. Its purpose is to maintain the specified number of Pod instances running in a cluster at any given time to prevent users from losing access to their application when a Pod fails or is inaccessible.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9" name="Google Shape;789;g142824cfa6a_1_167"/>
          <p:cNvSpPr txBox="1"/>
          <p:nvPr/>
        </p:nvSpPr>
        <p:spPr>
          <a:xfrm>
            <a:off x="7417200" y="1805325"/>
            <a:ext cx="16755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ReplicaSet</a:t>
            </a:r>
            <a:r>
              <a:rPr b="0" i="0" lang="en" sz="1000" u="none" cap="none" strike="noStrike">
                <a:solidFill>
                  <a:srgbClr val="000000"/>
                </a:solidFill>
                <a:latin typeface="Arial"/>
                <a:ea typeface="Arial"/>
                <a:cs typeface="Arial"/>
                <a:sym typeface="Arial"/>
              </a:rPr>
              <a:t> helps bring up a new instance of a Pod when the existing one fails, scale it up when the running instances are not up to the specified number, and scale down or delete Pods if another instance with the same label is created. A ReplicaSet ensures that a specified number of Pod replicas are running continuously and helps with load-balancing in case of an increase in resource usage.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19a70a73938_0_17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795" name="Google Shape;795;g19a70a73938_0_17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796" name="Google Shape;796;g19a70a73938_0_17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rs</a:t>
            </a:r>
            <a:endParaRPr b="0" i="0" sz="1400" u="none" cap="none" strike="noStrike">
              <a:solidFill>
                <a:srgbClr val="000000"/>
              </a:solidFill>
              <a:latin typeface="Arial"/>
              <a:ea typeface="Arial"/>
              <a:cs typeface="Arial"/>
              <a:sym typeface="Arial"/>
            </a:endParaRPr>
          </a:p>
        </p:txBody>
      </p:sp>
      <p:sp>
        <p:nvSpPr>
          <p:cNvPr id="797" name="Google Shape;797;g19a70a73938_0_178"/>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 sz="1100">
                <a:solidFill>
                  <a:schemeClr val="dk1"/>
                </a:solidFill>
              </a:rPr>
              <a:t>ReplicaSet</a:t>
            </a:r>
            <a:r>
              <a:rPr lang="en" sz="1100">
                <a:solidFill>
                  <a:schemeClr val="dk1"/>
                </a:solidFill>
              </a:rPr>
              <a:t> purpose is to maintain a stable set of replica Pods running at any given time. As such, it is often used to guarantee the availability of a specified number of identical Pods.</a:t>
            </a:r>
            <a:endParaRPr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798" name="Google Shape;798;g19a70a73938_0_178"/>
          <p:cNvSpPr/>
          <p:nvPr/>
        </p:nvSpPr>
        <p:spPr>
          <a:xfrm>
            <a:off x="3532525" y="521450"/>
            <a:ext cx="1628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Replica</a:t>
            </a:r>
            <a:r>
              <a:rPr b="1" lang="en" sz="1900">
                <a:solidFill>
                  <a:schemeClr val="dk1"/>
                </a:solidFill>
              </a:rPr>
              <a:t>S</a:t>
            </a:r>
            <a:r>
              <a:rPr b="1" i="0" lang="en" sz="1900" u="none" cap="none" strike="noStrike">
                <a:solidFill>
                  <a:schemeClr val="dk1"/>
                </a:solidFill>
                <a:latin typeface="Arial"/>
                <a:ea typeface="Arial"/>
                <a:cs typeface="Arial"/>
                <a:sym typeface="Arial"/>
              </a:rPr>
              <a:t>et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19a70a73938_0_18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04" name="Google Shape;804;g19a70a73938_0_18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05" name="Google Shape;805;g19a70a73938_0_187"/>
          <p:cNvSpPr/>
          <p:nvPr/>
        </p:nvSpPr>
        <p:spPr>
          <a:xfrm>
            <a:off x="1865350" y="161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900">
                <a:solidFill>
                  <a:schemeClr val="dk1"/>
                </a:solidFill>
              </a:rPr>
              <a:t>How do we </a:t>
            </a:r>
            <a:r>
              <a:rPr b="1" lang="en" sz="1900">
                <a:solidFill>
                  <a:srgbClr val="0000FF"/>
                </a:solidFill>
              </a:rPr>
              <a:t>expose </a:t>
            </a:r>
            <a:r>
              <a:rPr b="1" lang="en" sz="1900">
                <a:solidFill>
                  <a:schemeClr val="dk1"/>
                </a:solidFill>
              </a:rPr>
              <a:t>applications on</a:t>
            </a:r>
            <a:r>
              <a:rPr b="1" lang="en" sz="1900">
                <a:solidFill>
                  <a:schemeClr val="dk1"/>
                </a:solidFill>
              </a:rPr>
              <a:t> the browser</a:t>
            </a:r>
            <a:r>
              <a:rPr b="1" lang="en" sz="1900">
                <a:solidFill>
                  <a:srgbClr val="0000FF"/>
                </a:solidFill>
              </a:rPr>
              <a:t> </a:t>
            </a:r>
            <a:r>
              <a:rPr b="1" lang="en" sz="1900">
                <a:solidFill>
                  <a:schemeClr val="dk1"/>
                </a:solidFill>
              </a:rPr>
              <a:t>in K8S ?</a:t>
            </a:r>
            <a:endParaRPr/>
          </a:p>
        </p:txBody>
      </p:sp>
      <p:sp>
        <p:nvSpPr>
          <p:cNvPr id="806" name="Google Shape;806;g19a70a73938_0_187"/>
          <p:cNvSpPr/>
          <p:nvPr/>
        </p:nvSpPr>
        <p:spPr>
          <a:xfrm>
            <a:off x="2710150" y="3846450"/>
            <a:ext cx="2693700" cy="11640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Hello guys welcome to K8S </a:t>
            </a:r>
            <a:r>
              <a:rPr b="1" lang="en" sz="1600">
                <a:solidFill>
                  <a:schemeClr val="dk1"/>
                </a:solidFill>
              </a:rPr>
              <a:t>Service</a:t>
            </a:r>
            <a:endParaRPr b="1"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42824cfa6a_1_187"/>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12" name="Google Shape;812;g142824cfa6a_1_187"/>
          <p:cNvSpPr/>
          <p:nvPr/>
        </p:nvSpPr>
        <p:spPr>
          <a:xfrm>
            <a:off x="3558850" y="521450"/>
            <a:ext cx="1256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Service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813" name="Google Shape;813;g142824cfa6a_1_18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14" name="Google Shape;814;g142824cfa6a_1_187"/>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svc</a:t>
            </a:r>
            <a:endParaRPr b="0" i="0" sz="1400" u="none" cap="none" strike="noStrike">
              <a:solidFill>
                <a:srgbClr val="000000"/>
              </a:solidFill>
              <a:latin typeface="Arial"/>
              <a:ea typeface="Arial"/>
              <a:cs typeface="Arial"/>
              <a:sym typeface="Arial"/>
            </a:endParaRPr>
          </a:p>
        </p:txBody>
      </p:sp>
      <p:sp>
        <p:nvSpPr>
          <p:cNvPr id="815" name="Google Shape;815;g142824cfa6a_1_187"/>
          <p:cNvSpPr txBox="1"/>
          <p:nvPr/>
        </p:nvSpPr>
        <p:spPr>
          <a:xfrm>
            <a:off x="212900" y="306575"/>
            <a:ext cx="13881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Service.</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An abstract way to expose an application running on a set of Pods  as a network service.</a:t>
            </a:r>
            <a:endParaRPr b="0" i="0" sz="1400" u="none" cap="none" strike="noStrike">
              <a:solidFill>
                <a:srgbClr val="000000"/>
              </a:solidFill>
              <a:latin typeface="Arial"/>
              <a:ea typeface="Arial"/>
              <a:cs typeface="Arial"/>
              <a:sym typeface="Arial"/>
            </a:endParaRPr>
          </a:p>
        </p:txBody>
      </p:sp>
      <p:sp>
        <p:nvSpPr>
          <p:cNvPr id="816" name="Google Shape;816;g142824cfa6a_1_187"/>
          <p:cNvSpPr txBox="1"/>
          <p:nvPr/>
        </p:nvSpPr>
        <p:spPr>
          <a:xfrm>
            <a:off x="255475" y="1676375"/>
            <a:ext cx="970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Service</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Make application visible on the browser.</a:t>
            </a:r>
            <a:endParaRPr b="0" i="0" sz="1100" u="none" cap="none" strike="noStrike">
              <a:solidFill>
                <a:srgbClr val="000000"/>
              </a:solidFill>
              <a:latin typeface="Arial"/>
              <a:ea typeface="Arial"/>
              <a:cs typeface="Arial"/>
              <a:sym typeface="Arial"/>
            </a:endParaRPr>
          </a:p>
        </p:txBody>
      </p:sp>
      <p:pic>
        <p:nvPicPr>
          <p:cNvPr id="817" name="Google Shape;817;g142824cfa6a_1_187"/>
          <p:cNvPicPr preferRelativeResize="0"/>
          <p:nvPr/>
        </p:nvPicPr>
        <p:blipFill rotWithShape="1">
          <a:blip r:embed="rId4">
            <a:alphaModFix/>
          </a:blip>
          <a:srcRect b="0" l="0" r="0" t="0"/>
          <a:stretch/>
        </p:blipFill>
        <p:spPr>
          <a:xfrm>
            <a:off x="1378675" y="1974775"/>
            <a:ext cx="3284443" cy="3016325"/>
          </a:xfrm>
          <a:prstGeom prst="rect">
            <a:avLst/>
          </a:prstGeom>
          <a:noFill/>
          <a:ln>
            <a:noFill/>
          </a:ln>
        </p:spPr>
      </p:pic>
      <p:pic>
        <p:nvPicPr>
          <p:cNvPr id="818" name="Google Shape;818;g142824cfa6a_1_187"/>
          <p:cNvPicPr preferRelativeResize="0"/>
          <p:nvPr/>
        </p:nvPicPr>
        <p:blipFill rotWithShape="1">
          <a:blip r:embed="rId5">
            <a:alphaModFix/>
          </a:blip>
          <a:srcRect b="0" l="0" r="0" t="0"/>
          <a:stretch/>
        </p:blipFill>
        <p:spPr>
          <a:xfrm>
            <a:off x="4815528" y="1422175"/>
            <a:ext cx="4266299" cy="25720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19a70a73938_0_19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24" name="Google Shape;824;g19a70a73938_0_19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25" name="Google Shape;825;g19a70a73938_0_194"/>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svc</a:t>
            </a:r>
            <a:endParaRPr b="0" i="0" sz="1400" u="none" cap="none" strike="noStrike">
              <a:solidFill>
                <a:srgbClr val="000000"/>
              </a:solidFill>
              <a:latin typeface="Arial"/>
              <a:ea typeface="Arial"/>
              <a:cs typeface="Arial"/>
              <a:sym typeface="Arial"/>
            </a:endParaRPr>
          </a:p>
        </p:txBody>
      </p:sp>
      <p:sp>
        <p:nvSpPr>
          <p:cNvPr id="826" name="Google Shape;826;g19a70a73938_0_194"/>
          <p:cNvSpPr/>
          <p:nvPr/>
        </p:nvSpPr>
        <p:spPr>
          <a:xfrm>
            <a:off x="2458600" y="2133400"/>
            <a:ext cx="3444600" cy="2402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Service</a:t>
            </a:r>
            <a:endParaRPr b="1" sz="1100">
              <a:solidFill>
                <a:schemeClr val="dk1"/>
              </a:solidFill>
            </a:endParaRPr>
          </a:p>
          <a:p>
            <a:pPr indent="0" lvl="0" marL="0" rtl="0" algn="l">
              <a:spcBef>
                <a:spcPts val="0"/>
              </a:spcBef>
              <a:spcAft>
                <a:spcPts val="0"/>
              </a:spcAft>
              <a:buNone/>
            </a:pPr>
            <a:r>
              <a:rPr lang="en" sz="1100">
                <a:solidFill>
                  <a:schemeClr val="dk1"/>
                </a:solidFill>
              </a:rPr>
              <a:t>Make application visible on the browser.</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827" name="Google Shape;827;g19a70a73938_0_194"/>
          <p:cNvSpPr/>
          <p:nvPr/>
        </p:nvSpPr>
        <p:spPr>
          <a:xfrm>
            <a:off x="3532525" y="521450"/>
            <a:ext cx="1628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42824cfa6a_1_40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833" name="Google Shape;833;g142824cfa6a_1_400"/>
          <p:cNvSpPr/>
          <p:nvPr/>
        </p:nvSpPr>
        <p:spPr>
          <a:xfrm>
            <a:off x="3603100" y="521450"/>
            <a:ext cx="1806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Service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834" name="Google Shape;834;g142824cfa6a_1_40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35" name="Google Shape;835;g142824cfa6a_1_40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svc</a:t>
            </a:r>
            <a:endParaRPr b="0" i="0" sz="1400" u="none" cap="none" strike="noStrike">
              <a:solidFill>
                <a:srgbClr val="000000"/>
              </a:solidFill>
              <a:latin typeface="Arial"/>
              <a:ea typeface="Arial"/>
              <a:cs typeface="Arial"/>
              <a:sym typeface="Arial"/>
            </a:endParaRPr>
          </a:p>
        </p:txBody>
      </p:sp>
      <p:pic>
        <p:nvPicPr>
          <p:cNvPr id="836" name="Google Shape;836;g142824cfa6a_1_400"/>
          <p:cNvPicPr preferRelativeResize="0"/>
          <p:nvPr/>
        </p:nvPicPr>
        <p:blipFill rotWithShape="1">
          <a:blip r:embed="rId4">
            <a:alphaModFix/>
          </a:blip>
          <a:srcRect b="0" l="0" r="0" t="0"/>
          <a:stretch/>
        </p:blipFill>
        <p:spPr>
          <a:xfrm>
            <a:off x="1250225" y="1919700"/>
            <a:ext cx="6643550" cy="30163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9a70a73938_0_21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42" name="Google Shape;842;g19a70a73938_0_21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43" name="Google Shape;843;g19a70a73938_0_213"/>
          <p:cNvSpPr/>
          <p:nvPr/>
        </p:nvSpPr>
        <p:spPr>
          <a:xfrm>
            <a:off x="1797213" y="94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expose </a:t>
            </a:r>
            <a:r>
              <a:rPr b="1" lang="en" sz="1700">
                <a:solidFill>
                  <a:schemeClr val="dk1"/>
                </a:solidFill>
              </a:rPr>
              <a:t>applications </a:t>
            </a:r>
            <a:r>
              <a:rPr b="1" lang="en" sz="1700">
                <a:solidFill>
                  <a:srgbClr val="0000FF"/>
                </a:solidFill>
              </a:rPr>
              <a:t>ONLY inside our cluster</a:t>
            </a:r>
            <a:r>
              <a:rPr b="1" lang="en" sz="1700">
                <a:solidFill>
                  <a:schemeClr val="dk1"/>
                </a:solidFill>
              </a:rPr>
              <a:t> (not accessible externally on the browser) </a:t>
            </a:r>
            <a:r>
              <a:rPr b="1" lang="en" sz="1700">
                <a:solidFill>
                  <a:srgbClr val="0000FF"/>
                </a:solidFill>
              </a:rPr>
              <a:t> </a:t>
            </a:r>
            <a:r>
              <a:rPr b="1" lang="en" sz="1700">
                <a:solidFill>
                  <a:schemeClr val="dk1"/>
                </a:solidFill>
              </a:rPr>
              <a:t>in K8S ?</a:t>
            </a:r>
            <a:endParaRPr sz="1200"/>
          </a:p>
        </p:txBody>
      </p:sp>
      <p:sp>
        <p:nvSpPr>
          <p:cNvPr id="844" name="Google Shape;844;g19a70a73938_0_21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Service: ClusterIP</a:t>
            </a:r>
            <a:endParaRPr b="1" sz="1000"/>
          </a:p>
        </p:txBody>
      </p:sp>
      <p:pic>
        <p:nvPicPr>
          <p:cNvPr id="845" name="Google Shape;845;g19a70a73938_0_213"/>
          <p:cNvPicPr preferRelativeResize="0"/>
          <p:nvPr/>
        </p:nvPicPr>
        <p:blipFill>
          <a:blip r:embed="rId4">
            <a:alphaModFix/>
          </a:blip>
          <a:stretch>
            <a:fillRect/>
          </a:stretch>
        </p:blipFill>
        <p:spPr>
          <a:xfrm>
            <a:off x="7176876" y="3362875"/>
            <a:ext cx="1913550" cy="1431975"/>
          </a:xfrm>
          <a:prstGeom prst="rect">
            <a:avLst/>
          </a:prstGeom>
          <a:noFill/>
          <a:ln>
            <a:noFill/>
          </a:ln>
        </p:spPr>
      </p:pic>
      <p:pic>
        <p:nvPicPr>
          <p:cNvPr id="846" name="Google Shape;846;g19a70a73938_0_213"/>
          <p:cNvPicPr preferRelativeResize="0"/>
          <p:nvPr/>
        </p:nvPicPr>
        <p:blipFill>
          <a:blip r:embed="rId5">
            <a:alphaModFix/>
          </a:blip>
          <a:stretch>
            <a:fillRect/>
          </a:stretch>
        </p:blipFill>
        <p:spPr>
          <a:xfrm>
            <a:off x="7886775" y="2631075"/>
            <a:ext cx="731800" cy="731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19a70a73938_0_20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52" name="Google Shape;852;g19a70a73938_0_20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53" name="Google Shape;853;g19a70a73938_0_20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svc</a:t>
            </a:r>
            <a:endParaRPr b="0" i="0" sz="1400" u="none" cap="none" strike="noStrike">
              <a:solidFill>
                <a:srgbClr val="000000"/>
              </a:solidFill>
              <a:latin typeface="Arial"/>
              <a:ea typeface="Arial"/>
              <a:cs typeface="Arial"/>
              <a:sym typeface="Arial"/>
            </a:endParaRPr>
          </a:p>
        </p:txBody>
      </p:sp>
      <p:sp>
        <p:nvSpPr>
          <p:cNvPr id="854" name="Google Shape;854;g19a70a73938_0_202"/>
          <p:cNvSpPr/>
          <p:nvPr/>
        </p:nvSpPr>
        <p:spPr>
          <a:xfrm>
            <a:off x="3197850" y="2613925"/>
            <a:ext cx="2202600" cy="1787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lang="en" sz="800">
                <a:solidFill>
                  <a:schemeClr val="dk1"/>
                </a:solidFill>
              </a:rPr>
              <a:t>A </a:t>
            </a:r>
            <a:r>
              <a:rPr b="1" lang="en" sz="800">
                <a:solidFill>
                  <a:schemeClr val="dk1"/>
                </a:solidFill>
              </a:rPr>
              <a:t>ClusterIP</a:t>
            </a:r>
            <a:r>
              <a:rPr lang="en" sz="800">
                <a:solidFill>
                  <a:schemeClr val="dk1"/>
                </a:solidFill>
              </a:rPr>
              <a:t> service is the default Kubernetes service. It gives you a service inside your cluster that other apps inside your cluster can access. There is no external access.</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855" name="Google Shape;855;g19a70a73938_0_202"/>
          <p:cNvSpPr/>
          <p:nvPr/>
        </p:nvSpPr>
        <p:spPr>
          <a:xfrm>
            <a:off x="3532525" y="521450"/>
            <a:ext cx="3407400" cy="803400"/>
          </a:xfrm>
          <a:prstGeom prst="flowChartAlternateProcess">
            <a:avLst/>
          </a:prstGeom>
          <a:solidFill>
            <a:srgbClr val="00FF00"/>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 ClusterIP</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42824cfa6a_1_5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 name="Google Shape;114;g142824cfa6a_1_56"/>
          <p:cNvSpPr/>
          <p:nvPr/>
        </p:nvSpPr>
        <p:spPr>
          <a:xfrm>
            <a:off x="2282225" y="521450"/>
            <a:ext cx="4266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Node Components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15" name="Google Shape;115;g142824cfa6a_1_56"/>
          <p:cNvSpPr txBox="1"/>
          <p:nvPr/>
        </p:nvSpPr>
        <p:spPr>
          <a:xfrm>
            <a:off x="3445750" y="1471375"/>
            <a:ext cx="16755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 sz="1100" u="none" cap="none" strike="noStrike">
                <a:solidFill>
                  <a:schemeClr val="dk1"/>
                </a:solidFill>
                <a:latin typeface="Arial"/>
                <a:ea typeface="Arial"/>
                <a:cs typeface="Arial"/>
                <a:sym typeface="Arial"/>
              </a:rPr>
              <a:t>Node components run on </a:t>
            </a:r>
            <a:r>
              <a:rPr b="1" i="0" lang="en" sz="1100" u="none" cap="none" strike="noStrike">
                <a:solidFill>
                  <a:srgbClr val="00FF00"/>
                </a:solidFill>
                <a:latin typeface="Arial"/>
                <a:ea typeface="Arial"/>
                <a:cs typeface="Arial"/>
                <a:sym typeface="Arial"/>
              </a:rPr>
              <a:t>every node</a:t>
            </a:r>
            <a:r>
              <a:rPr b="0" i="0" lang="en" sz="1100" u="none" cap="none" strike="noStrike">
                <a:solidFill>
                  <a:schemeClr val="dk1"/>
                </a:solidFill>
                <a:latin typeface="Arial"/>
                <a:ea typeface="Arial"/>
                <a:cs typeface="Arial"/>
                <a:sym typeface="Arial"/>
              </a:rPr>
              <a:t>, maintaining running pods and providing the Kubernetes runtime environment.</a:t>
            </a:r>
            <a:endParaRPr b="0" i="0" sz="1100" u="none" cap="none" strike="noStrike">
              <a:solidFill>
                <a:schemeClr val="dk1"/>
              </a:solidFill>
              <a:latin typeface="Arial"/>
              <a:ea typeface="Arial"/>
              <a:cs typeface="Arial"/>
              <a:sym typeface="Arial"/>
            </a:endParaRPr>
          </a:p>
        </p:txBody>
      </p:sp>
      <p:pic>
        <p:nvPicPr>
          <p:cNvPr id="116" name="Google Shape;116;g142824cfa6a_1_5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7" name="Google Shape;117;g142824cfa6a_1_56"/>
          <p:cNvSpPr txBox="1"/>
          <p:nvPr/>
        </p:nvSpPr>
        <p:spPr>
          <a:xfrm>
            <a:off x="153300" y="575550"/>
            <a:ext cx="16755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kubelet</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An agent that runs on each node in the cluster. It makes sure that containers are running in a Pod.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kubelet takes a set of PodSpecs that are provided through various mechanisms and ensures that the containers described in those PodSpecs are running and healthy. The kubelet doesn't manage containers which were not created by Kubernetes.</a:t>
            </a:r>
            <a:endParaRPr b="0" i="0" sz="1100" u="none" cap="none" strike="noStrike">
              <a:solidFill>
                <a:schemeClr val="dk1"/>
              </a:solidFill>
              <a:latin typeface="Arial"/>
              <a:ea typeface="Arial"/>
              <a:cs typeface="Arial"/>
              <a:sym typeface="Arial"/>
            </a:endParaRPr>
          </a:p>
        </p:txBody>
      </p:sp>
      <p:sp>
        <p:nvSpPr>
          <p:cNvPr id="118" name="Google Shape;118;g142824cfa6a_1_56"/>
          <p:cNvSpPr txBox="1"/>
          <p:nvPr/>
        </p:nvSpPr>
        <p:spPr>
          <a:xfrm>
            <a:off x="7221325" y="845050"/>
            <a:ext cx="1592400" cy="429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Arial"/>
                <a:ea typeface="Arial"/>
                <a:cs typeface="Arial"/>
                <a:sym typeface="Arial"/>
              </a:rPr>
              <a:t>kube-proxy</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kube-proxy is a network proxy that runs on each node in your cluster, implementing part of the Kubernetes Service concept. kube-proxy maintains network rules on nodes. These network rules allow network communication to your Pods from network sessions inside or outside of your cluster. kube-proxy uses the operating system packet filtering layer if there is one and it's available. Otherwise, kube-proxy forwards the traffic itself.</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sp>
        <p:nvSpPr>
          <p:cNvPr id="119" name="Google Shape;119;g142824cfa6a_1_56"/>
          <p:cNvSpPr txBox="1"/>
          <p:nvPr/>
        </p:nvSpPr>
        <p:spPr>
          <a:xfrm>
            <a:off x="3372250" y="3112325"/>
            <a:ext cx="2163000" cy="9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Container runtime</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container runtime is the software that is responsible for running containers.</a:t>
            </a:r>
            <a:endParaRPr b="1" i="0" sz="10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19a70a73938_0_2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61" name="Google Shape;861;g19a70a73938_0_2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62" name="Google Shape;862;g19a70a73938_0_233"/>
          <p:cNvSpPr/>
          <p:nvPr/>
        </p:nvSpPr>
        <p:spPr>
          <a:xfrm>
            <a:off x="1797213" y="949875"/>
            <a:ext cx="5549580" cy="207770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expose </a:t>
            </a:r>
            <a:r>
              <a:rPr b="1" lang="en" sz="1700">
                <a:solidFill>
                  <a:schemeClr val="dk1"/>
                </a:solidFill>
              </a:rPr>
              <a:t>applications </a:t>
            </a:r>
            <a:r>
              <a:rPr b="1" lang="en" sz="1700">
                <a:solidFill>
                  <a:srgbClr val="0000FF"/>
                </a:solidFill>
              </a:rPr>
              <a:t>on every single node </a:t>
            </a:r>
            <a:r>
              <a:rPr b="1" lang="en" sz="1700">
                <a:solidFill>
                  <a:schemeClr val="dk1"/>
                </a:solidFill>
              </a:rPr>
              <a:t>(accessible with node IP address and port) </a:t>
            </a:r>
            <a:r>
              <a:rPr b="1" lang="en" sz="1700">
                <a:solidFill>
                  <a:srgbClr val="0000FF"/>
                </a:solidFill>
              </a:rPr>
              <a:t> </a:t>
            </a:r>
            <a:r>
              <a:rPr b="1" lang="en" sz="1700">
                <a:solidFill>
                  <a:schemeClr val="dk1"/>
                </a:solidFill>
              </a:rPr>
              <a:t>in K8S ?</a:t>
            </a:r>
            <a:endParaRPr sz="1200"/>
          </a:p>
        </p:txBody>
      </p:sp>
      <p:sp>
        <p:nvSpPr>
          <p:cNvPr id="863" name="Google Shape;863;g19a70a73938_0_233"/>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Service: NodePort</a:t>
            </a:r>
            <a:endParaRPr b="1" sz="1000"/>
          </a:p>
        </p:txBody>
      </p:sp>
      <p:pic>
        <p:nvPicPr>
          <p:cNvPr id="864" name="Google Shape;864;g19a70a73938_0_233"/>
          <p:cNvPicPr preferRelativeResize="0"/>
          <p:nvPr/>
        </p:nvPicPr>
        <p:blipFill>
          <a:blip r:embed="rId4">
            <a:alphaModFix/>
          </a:blip>
          <a:stretch>
            <a:fillRect/>
          </a:stretch>
        </p:blipFill>
        <p:spPr>
          <a:xfrm>
            <a:off x="7176876" y="3362875"/>
            <a:ext cx="1913550" cy="1431975"/>
          </a:xfrm>
          <a:prstGeom prst="rect">
            <a:avLst/>
          </a:prstGeom>
          <a:noFill/>
          <a:ln>
            <a:noFill/>
          </a:ln>
        </p:spPr>
      </p:pic>
      <p:pic>
        <p:nvPicPr>
          <p:cNvPr id="865" name="Google Shape;865;g19a70a73938_0_233"/>
          <p:cNvPicPr preferRelativeResize="0"/>
          <p:nvPr/>
        </p:nvPicPr>
        <p:blipFill>
          <a:blip r:embed="rId5">
            <a:alphaModFix/>
          </a:blip>
          <a:stretch>
            <a:fillRect/>
          </a:stretch>
        </p:blipFill>
        <p:spPr>
          <a:xfrm>
            <a:off x="7714772" y="2525124"/>
            <a:ext cx="837750" cy="837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19a70a73938_0_24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71" name="Google Shape;871;g19a70a73938_0_24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72" name="Google Shape;872;g19a70a73938_0_24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svc</a:t>
            </a:r>
            <a:endParaRPr b="0" i="0" sz="1400" u="none" cap="none" strike="noStrike">
              <a:solidFill>
                <a:srgbClr val="000000"/>
              </a:solidFill>
              <a:latin typeface="Arial"/>
              <a:ea typeface="Arial"/>
              <a:cs typeface="Arial"/>
              <a:sym typeface="Arial"/>
            </a:endParaRPr>
          </a:p>
        </p:txBody>
      </p:sp>
      <p:sp>
        <p:nvSpPr>
          <p:cNvPr id="873" name="Google Shape;873;g19a70a73938_0_243"/>
          <p:cNvSpPr/>
          <p:nvPr/>
        </p:nvSpPr>
        <p:spPr>
          <a:xfrm>
            <a:off x="3532525" y="521450"/>
            <a:ext cx="2514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 NodePort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874" name="Google Shape;874;g19a70a73938_0_243"/>
          <p:cNvSpPr/>
          <p:nvPr/>
        </p:nvSpPr>
        <p:spPr>
          <a:xfrm>
            <a:off x="2351450" y="1870275"/>
            <a:ext cx="3728700" cy="24888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
              <a:solidFill>
                <a:schemeClr val="dk1"/>
              </a:solidFill>
            </a:endParaRPr>
          </a:p>
          <a:p>
            <a:pPr indent="0" lvl="0" marL="0" rtl="0" algn="l">
              <a:lnSpc>
                <a:spcPct val="115000"/>
              </a:lnSpc>
              <a:spcBef>
                <a:spcPts val="2400"/>
              </a:spcBef>
              <a:spcAft>
                <a:spcPts val="0"/>
              </a:spcAft>
              <a:buNone/>
            </a:pPr>
            <a:r>
              <a:rPr b="1" lang="en" sz="1100">
                <a:solidFill>
                  <a:schemeClr val="dk1"/>
                </a:solidFill>
              </a:rPr>
              <a:t>NodePort</a:t>
            </a:r>
            <a:endParaRPr b="1" sz="1100">
              <a:solidFill>
                <a:schemeClr val="dk1"/>
              </a:solidFill>
            </a:endParaRPr>
          </a:p>
          <a:p>
            <a:pPr indent="0" lvl="0" marL="0" rtl="0" algn="l">
              <a:lnSpc>
                <a:spcPct val="115000"/>
              </a:lnSpc>
              <a:spcBef>
                <a:spcPts val="1200"/>
              </a:spcBef>
              <a:spcAft>
                <a:spcPts val="0"/>
              </a:spcAft>
              <a:buNone/>
            </a:pPr>
            <a:r>
              <a:rPr lang="en" sz="1100">
                <a:solidFill>
                  <a:schemeClr val="dk1"/>
                </a:solidFill>
              </a:rPr>
              <a:t>A NodePort service is the most primitive way to get external traffic directly to your service. NodePort, as the name implies, opens a specific port on all the Nodes (the VMs), and any traffic that is sent to this port is forwarded to the service.</a:t>
            </a:r>
            <a:endParaRPr sz="800">
              <a:solidFill>
                <a:schemeClr val="dk1"/>
              </a:solidFill>
            </a:endParaRPr>
          </a:p>
          <a:p>
            <a:pPr indent="0" lvl="0" marL="0" rtl="0" algn="l">
              <a:lnSpc>
                <a:spcPct val="115000"/>
              </a:lnSpc>
              <a:spcBef>
                <a:spcPts val="1800"/>
              </a:spcBef>
              <a:spcAft>
                <a:spcPts val="0"/>
              </a:spcAft>
              <a:buNone/>
            </a:pPr>
            <a:r>
              <a:t/>
            </a:r>
            <a:endParaRPr b="1" sz="7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19a70a73938_0_25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80" name="Google Shape;880;g19a70a73938_0_25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81" name="Google Shape;881;g19a70a73938_0_254"/>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expose </a:t>
            </a:r>
            <a:r>
              <a:rPr b="1" lang="en" sz="1700">
                <a:solidFill>
                  <a:schemeClr val="dk1"/>
                </a:solidFill>
              </a:rPr>
              <a:t>applications </a:t>
            </a:r>
            <a:r>
              <a:rPr b="1" lang="en" sz="1700">
                <a:solidFill>
                  <a:srgbClr val="0000FF"/>
                </a:solidFill>
              </a:rPr>
              <a:t>using cloud provide DNS (Domain Name Service)</a:t>
            </a:r>
            <a:r>
              <a:rPr b="1" lang="en" sz="1700">
                <a:solidFill>
                  <a:srgbClr val="0000FF"/>
                </a:solidFill>
              </a:rPr>
              <a:t>  </a:t>
            </a:r>
            <a:r>
              <a:rPr b="1" lang="en" sz="1700">
                <a:solidFill>
                  <a:schemeClr val="dk1"/>
                </a:solidFill>
              </a:rPr>
              <a:t>in K8S ?</a:t>
            </a:r>
            <a:endParaRPr sz="1200"/>
          </a:p>
        </p:txBody>
      </p:sp>
      <p:sp>
        <p:nvSpPr>
          <p:cNvPr id="882" name="Google Shape;882;g19a70a73938_0_254"/>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Service: LoadBalancer</a:t>
            </a:r>
            <a:endParaRPr b="1" sz="1000"/>
          </a:p>
        </p:txBody>
      </p:sp>
      <p:pic>
        <p:nvPicPr>
          <p:cNvPr id="883" name="Google Shape;883;g19a70a73938_0_254"/>
          <p:cNvPicPr preferRelativeResize="0"/>
          <p:nvPr/>
        </p:nvPicPr>
        <p:blipFill>
          <a:blip r:embed="rId4">
            <a:alphaModFix/>
          </a:blip>
          <a:stretch>
            <a:fillRect/>
          </a:stretch>
        </p:blipFill>
        <p:spPr>
          <a:xfrm>
            <a:off x="7176876" y="3362875"/>
            <a:ext cx="1913550" cy="1431975"/>
          </a:xfrm>
          <a:prstGeom prst="rect">
            <a:avLst/>
          </a:prstGeom>
          <a:noFill/>
          <a:ln>
            <a:noFill/>
          </a:ln>
        </p:spPr>
      </p:pic>
      <p:pic>
        <p:nvPicPr>
          <p:cNvPr id="884" name="Google Shape;884;g19a70a73938_0_254"/>
          <p:cNvPicPr preferRelativeResize="0"/>
          <p:nvPr/>
        </p:nvPicPr>
        <p:blipFill>
          <a:blip r:embed="rId5">
            <a:alphaModFix/>
          </a:blip>
          <a:stretch>
            <a:fillRect/>
          </a:stretch>
        </p:blipFill>
        <p:spPr>
          <a:xfrm>
            <a:off x="7714772" y="2525124"/>
            <a:ext cx="837750" cy="837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19a70a73938_0_22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90" name="Google Shape;890;g19a70a73938_0_22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891" name="Google Shape;891;g19a70a73938_0_22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svc</a:t>
            </a:r>
            <a:endParaRPr b="0" i="0" sz="1400" u="none" cap="none" strike="noStrike">
              <a:solidFill>
                <a:srgbClr val="000000"/>
              </a:solidFill>
              <a:latin typeface="Arial"/>
              <a:ea typeface="Arial"/>
              <a:cs typeface="Arial"/>
              <a:sym typeface="Arial"/>
            </a:endParaRPr>
          </a:p>
        </p:txBody>
      </p:sp>
      <p:sp>
        <p:nvSpPr>
          <p:cNvPr id="892" name="Google Shape;892;g19a70a73938_0_220"/>
          <p:cNvSpPr/>
          <p:nvPr/>
        </p:nvSpPr>
        <p:spPr>
          <a:xfrm>
            <a:off x="3532525" y="521450"/>
            <a:ext cx="2507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 LoadBalancer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893" name="Google Shape;893;g19a70a73938_0_220"/>
          <p:cNvSpPr/>
          <p:nvPr/>
        </p:nvSpPr>
        <p:spPr>
          <a:xfrm>
            <a:off x="2369400" y="1754400"/>
            <a:ext cx="5132400" cy="3215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i="1" lang="en" sz="1100">
                <a:solidFill>
                  <a:schemeClr val="dk1"/>
                </a:solidFill>
              </a:rPr>
              <a:t>LoadBalancer</a:t>
            </a:r>
            <a:r>
              <a:rPr b="1" lang="en" sz="1100">
                <a:solidFill>
                  <a:schemeClr val="dk1"/>
                </a:solidFill>
              </a:rPr>
              <a:t> </a:t>
            </a:r>
            <a:r>
              <a:rPr lang="en" sz="1100">
                <a:solidFill>
                  <a:schemeClr val="dk1"/>
                </a:solidFill>
              </a:rPr>
              <a:t>type provides a Public IP address or DNS name to which the external users can connect.</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19a70a73938_0_26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899" name="Google Shape;899;g19a70a73938_0_26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00" name="Google Shape;900;g19a70a73938_0_26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svc</a:t>
            </a:r>
            <a:endParaRPr b="0" i="0" sz="1400" u="none" cap="none" strike="noStrike">
              <a:solidFill>
                <a:srgbClr val="000000"/>
              </a:solidFill>
              <a:latin typeface="Arial"/>
              <a:ea typeface="Arial"/>
              <a:cs typeface="Arial"/>
              <a:sym typeface="Arial"/>
            </a:endParaRPr>
          </a:p>
        </p:txBody>
      </p:sp>
      <p:sp>
        <p:nvSpPr>
          <p:cNvPr id="901" name="Google Shape;901;g19a70a73938_0_263"/>
          <p:cNvSpPr/>
          <p:nvPr/>
        </p:nvSpPr>
        <p:spPr>
          <a:xfrm>
            <a:off x="1126900" y="1896525"/>
            <a:ext cx="2202600" cy="1787400"/>
          </a:xfrm>
          <a:prstGeom prst="can">
            <a:avLst>
              <a:gd fmla="val 25000" name="adj"/>
            </a:avLst>
          </a:prstGeom>
          <a:solidFill>
            <a:srgbClr val="008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lang="en" sz="800">
                <a:solidFill>
                  <a:schemeClr val="dk1"/>
                </a:solidFill>
              </a:rPr>
              <a:t>A </a:t>
            </a:r>
            <a:r>
              <a:rPr b="1" lang="en" sz="800">
                <a:solidFill>
                  <a:schemeClr val="dk1"/>
                </a:solidFill>
              </a:rPr>
              <a:t>ClusterIP</a:t>
            </a:r>
            <a:r>
              <a:rPr lang="en" sz="800">
                <a:solidFill>
                  <a:schemeClr val="dk1"/>
                </a:solidFill>
              </a:rPr>
              <a:t> service is the default Kubernetes service. It gives you a service inside your cluster that other apps inside your cluster can access. There is no external access.</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902" name="Google Shape;902;g19a70a73938_0_263"/>
          <p:cNvSpPr/>
          <p:nvPr/>
        </p:nvSpPr>
        <p:spPr>
          <a:xfrm>
            <a:off x="3532525" y="521450"/>
            <a:ext cx="1628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Service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903" name="Google Shape;903;g19a70a73938_0_263"/>
          <p:cNvSpPr/>
          <p:nvPr/>
        </p:nvSpPr>
        <p:spPr>
          <a:xfrm>
            <a:off x="3295650" y="3294325"/>
            <a:ext cx="2202600" cy="1787400"/>
          </a:xfrm>
          <a:prstGeom prst="ca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
              <a:solidFill>
                <a:schemeClr val="dk1"/>
              </a:solidFill>
            </a:endParaRPr>
          </a:p>
          <a:p>
            <a:pPr indent="0" lvl="0" marL="0" rtl="0" algn="l">
              <a:lnSpc>
                <a:spcPct val="115000"/>
              </a:lnSpc>
              <a:spcBef>
                <a:spcPts val="2400"/>
              </a:spcBef>
              <a:spcAft>
                <a:spcPts val="0"/>
              </a:spcAft>
              <a:buNone/>
            </a:pPr>
            <a:r>
              <a:rPr b="1" lang="en" sz="700">
                <a:solidFill>
                  <a:schemeClr val="dk1"/>
                </a:solidFill>
              </a:rPr>
              <a:t>NodePort</a:t>
            </a:r>
            <a:endParaRPr b="1" sz="700">
              <a:solidFill>
                <a:schemeClr val="dk1"/>
              </a:solidFill>
            </a:endParaRPr>
          </a:p>
          <a:p>
            <a:pPr indent="0" lvl="0" marL="0" rtl="0" algn="l">
              <a:lnSpc>
                <a:spcPct val="115000"/>
              </a:lnSpc>
              <a:spcBef>
                <a:spcPts val="1200"/>
              </a:spcBef>
              <a:spcAft>
                <a:spcPts val="0"/>
              </a:spcAft>
              <a:buNone/>
            </a:pPr>
            <a:r>
              <a:rPr lang="en" sz="700">
                <a:solidFill>
                  <a:schemeClr val="dk1"/>
                </a:solidFill>
              </a:rPr>
              <a:t>A NodePort service is the most primitive way to get external traffic directly to your service. NodePort, as the name implies, opens a specific port on all the Nodes (the VMs), and any traffic that is sent to this port is forwarded to the service.</a:t>
            </a:r>
            <a:endParaRPr sz="400">
              <a:solidFill>
                <a:schemeClr val="dk1"/>
              </a:solidFill>
            </a:endParaRPr>
          </a:p>
          <a:p>
            <a:pPr indent="0" lvl="0" marL="0" rtl="0" algn="l">
              <a:lnSpc>
                <a:spcPct val="115000"/>
              </a:lnSpc>
              <a:spcBef>
                <a:spcPts val="1800"/>
              </a:spcBef>
              <a:spcAft>
                <a:spcPts val="0"/>
              </a:spcAft>
              <a:buNone/>
            </a:pPr>
            <a:r>
              <a:t/>
            </a:r>
            <a:endParaRPr b="1" sz="700">
              <a:solidFill>
                <a:schemeClr val="dk1"/>
              </a:solidFill>
            </a:endParaRPr>
          </a:p>
        </p:txBody>
      </p:sp>
      <p:sp>
        <p:nvSpPr>
          <p:cNvPr id="904" name="Google Shape;904;g19a70a73938_0_263"/>
          <p:cNvSpPr/>
          <p:nvPr/>
        </p:nvSpPr>
        <p:spPr>
          <a:xfrm>
            <a:off x="5465100" y="1896525"/>
            <a:ext cx="2202600" cy="1787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i="1" lang="en" sz="1100">
                <a:solidFill>
                  <a:schemeClr val="dk1"/>
                </a:solidFill>
              </a:rPr>
              <a:t>LoadBalancer</a:t>
            </a:r>
            <a:r>
              <a:rPr b="1" lang="en" sz="1100">
                <a:solidFill>
                  <a:schemeClr val="dk1"/>
                </a:solidFill>
              </a:rPr>
              <a:t> </a:t>
            </a:r>
            <a:r>
              <a:rPr lang="en" sz="1100">
                <a:solidFill>
                  <a:schemeClr val="dk1"/>
                </a:solidFill>
              </a:rPr>
              <a:t>type provides a Public IP address or DNS name to which the external users can connect.</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pic>
        <p:nvPicPr>
          <p:cNvPr id="905" name="Google Shape;905;g19a70a73938_0_263"/>
          <p:cNvPicPr preferRelativeResize="0"/>
          <p:nvPr/>
        </p:nvPicPr>
        <p:blipFill>
          <a:blip r:embed="rId4">
            <a:alphaModFix/>
          </a:blip>
          <a:stretch>
            <a:fillRect/>
          </a:stretch>
        </p:blipFill>
        <p:spPr>
          <a:xfrm>
            <a:off x="3987825" y="2254100"/>
            <a:ext cx="785100" cy="785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142824cfa6a_1_36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11" name="Google Shape;911;g142824cfa6a_1_363"/>
          <p:cNvSpPr/>
          <p:nvPr/>
        </p:nvSpPr>
        <p:spPr>
          <a:xfrm>
            <a:off x="3123225" y="556875"/>
            <a:ext cx="27165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Service - ClusterIP</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12" name="Google Shape;912;g142824cfa6a_1_36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13" name="Google Shape;913;g142824cfa6a_1_36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svc</a:t>
            </a:r>
            <a:endParaRPr b="0" i="0" sz="1400" u="none" cap="none" strike="noStrike">
              <a:solidFill>
                <a:srgbClr val="000000"/>
              </a:solidFill>
              <a:latin typeface="Arial"/>
              <a:ea typeface="Arial"/>
              <a:cs typeface="Arial"/>
              <a:sym typeface="Arial"/>
            </a:endParaRPr>
          </a:p>
        </p:txBody>
      </p:sp>
      <p:sp>
        <p:nvSpPr>
          <p:cNvPr id="914" name="Google Shape;914;g142824cfa6a_1_363"/>
          <p:cNvSpPr txBox="1"/>
          <p:nvPr/>
        </p:nvSpPr>
        <p:spPr>
          <a:xfrm>
            <a:off x="306550" y="1473225"/>
            <a:ext cx="1873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ClusterIP</a:t>
            </a:r>
            <a:r>
              <a:rPr b="0" i="0" lang="en" sz="1400" u="none" cap="none" strike="noStrike">
                <a:solidFill>
                  <a:schemeClr val="dk1"/>
                </a:solidFill>
                <a:latin typeface="Arial"/>
                <a:ea typeface="Arial"/>
                <a:cs typeface="Arial"/>
                <a:sym typeface="Arial"/>
              </a:rPr>
              <a:t> : Exposes the </a:t>
            </a:r>
            <a:r>
              <a:rPr b="0" i="1" lang="en" sz="1400" u="none" cap="none" strike="noStrike">
                <a:solidFill>
                  <a:schemeClr val="dk1"/>
                </a:solidFill>
                <a:latin typeface="Arial"/>
                <a:ea typeface="Arial"/>
                <a:cs typeface="Arial"/>
                <a:sym typeface="Arial"/>
              </a:rPr>
              <a:t>Service</a:t>
            </a:r>
            <a:r>
              <a:rPr b="0" i="0" lang="en" sz="1400" u="none" cap="none" strike="noStrike">
                <a:solidFill>
                  <a:schemeClr val="dk1"/>
                </a:solidFill>
                <a:latin typeface="Arial"/>
                <a:ea typeface="Arial"/>
                <a:cs typeface="Arial"/>
                <a:sym typeface="Arial"/>
              </a:rPr>
              <a:t> on a cluster-internal IP. Choosing this value makes the </a:t>
            </a:r>
            <a:r>
              <a:rPr b="0" i="1" lang="en" sz="1400" u="none" cap="none" strike="noStrike">
                <a:solidFill>
                  <a:schemeClr val="dk1"/>
                </a:solidFill>
                <a:latin typeface="Arial"/>
                <a:ea typeface="Arial"/>
                <a:cs typeface="Arial"/>
                <a:sym typeface="Arial"/>
              </a:rPr>
              <a:t>Service</a:t>
            </a:r>
            <a:r>
              <a:rPr b="0" i="0" lang="en" sz="1400" u="none" cap="none" strike="noStrike">
                <a:solidFill>
                  <a:schemeClr val="dk1"/>
                </a:solidFill>
                <a:latin typeface="Arial"/>
                <a:ea typeface="Arial"/>
                <a:cs typeface="Arial"/>
                <a:sym typeface="Arial"/>
              </a:rPr>
              <a:t> only reac</a:t>
            </a:r>
            <a:endParaRPr b="0" i="0" sz="1700" u="none" cap="none" strike="noStrike">
              <a:solidFill>
                <a:srgbClr val="000000"/>
              </a:solidFill>
              <a:latin typeface="Arial"/>
              <a:ea typeface="Arial"/>
              <a:cs typeface="Arial"/>
              <a:sym typeface="Arial"/>
            </a:endParaRPr>
          </a:p>
        </p:txBody>
      </p:sp>
      <p:sp>
        <p:nvSpPr>
          <p:cNvPr id="915" name="Google Shape;915;g142824cfa6a_1_363"/>
          <p:cNvSpPr txBox="1"/>
          <p:nvPr/>
        </p:nvSpPr>
        <p:spPr>
          <a:xfrm>
            <a:off x="2639875" y="1958625"/>
            <a:ext cx="1464600" cy="108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clusterIP  </a:t>
            </a:r>
            <a:r>
              <a:rPr b="0" i="0" lang="en" sz="1100" u="none" cap="none" strike="noStrike">
                <a:solidFill>
                  <a:schemeClr val="dk1"/>
                </a:solidFill>
                <a:latin typeface="Arial"/>
                <a:ea typeface="Arial"/>
                <a:cs typeface="Arial"/>
                <a:sym typeface="Arial"/>
              </a:rPr>
              <a:t>to connect frond end and backend pod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6" name="Google Shape;916;g142824cfa6a_1_363"/>
          <p:cNvPicPr preferRelativeResize="0"/>
          <p:nvPr/>
        </p:nvPicPr>
        <p:blipFill rotWithShape="1">
          <a:blip r:embed="rId4">
            <a:alphaModFix/>
          </a:blip>
          <a:srcRect b="0" l="0" r="0" t="0"/>
          <a:stretch/>
        </p:blipFill>
        <p:spPr>
          <a:xfrm>
            <a:off x="6177050" y="1324850"/>
            <a:ext cx="2913375" cy="3771500"/>
          </a:xfrm>
          <a:prstGeom prst="rect">
            <a:avLst/>
          </a:prstGeom>
          <a:noFill/>
          <a:ln>
            <a:noFill/>
          </a:ln>
        </p:spPr>
      </p:pic>
      <p:sp>
        <p:nvSpPr>
          <p:cNvPr id="917" name="Google Shape;917;g142824cfa6a_1_363"/>
          <p:cNvSpPr txBox="1"/>
          <p:nvPr/>
        </p:nvSpPr>
        <p:spPr>
          <a:xfrm>
            <a:off x="2265175" y="2818700"/>
            <a:ext cx="2733600" cy="1964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 sz="1600" u="none" cap="none" strike="noStrike">
                <a:solidFill>
                  <a:schemeClr val="dk1"/>
                </a:solidFill>
                <a:latin typeface="Arial"/>
                <a:ea typeface="Arial"/>
                <a:cs typeface="Arial"/>
                <a:sym typeface="Arial"/>
              </a:rPr>
              <a:t>ClusterIP</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ClusterIP service is the default Kubernetes service. It gives you a service inside your cluster that other apps inside your cluster can access. There is no external access.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8" name="Google Shape;918;g142824cfa6a_1_363"/>
          <p:cNvPicPr preferRelativeResize="0"/>
          <p:nvPr/>
        </p:nvPicPr>
        <p:blipFill rotWithShape="1">
          <a:blip r:embed="rId5">
            <a:alphaModFix/>
          </a:blip>
          <a:srcRect b="0" l="0" r="0" t="0"/>
          <a:stretch/>
        </p:blipFill>
        <p:spPr>
          <a:xfrm>
            <a:off x="152400" y="3103125"/>
            <a:ext cx="1910187" cy="1887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142824cfa6a_1_38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24" name="Google Shape;924;g142824cfa6a_1_380"/>
          <p:cNvSpPr/>
          <p:nvPr/>
        </p:nvSpPr>
        <p:spPr>
          <a:xfrm>
            <a:off x="2282225" y="521450"/>
            <a:ext cx="31356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Service - NodePort</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25" name="Google Shape;925;g142824cfa6a_1_38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26" name="Google Shape;926;g142824cfa6a_1_38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svc</a:t>
            </a:r>
            <a:endParaRPr b="0" i="0" sz="1400" u="none" cap="none" strike="noStrike">
              <a:solidFill>
                <a:srgbClr val="000000"/>
              </a:solidFill>
              <a:latin typeface="Arial"/>
              <a:ea typeface="Arial"/>
              <a:cs typeface="Arial"/>
              <a:sym typeface="Arial"/>
            </a:endParaRPr>
          </a:p>
        </p:txBody>
      </p:sp>
      <p:sp>
        <p:nvSpPr>
          <p:cNvPr id="927" name="Google Shape;927;g142824cfa6a_1_380"/>
          <p:cNvSpPr txBox="1"/>
          <p:nvPr/>
        </p:nvSpPr>
        <p:spPr>
          <a:xfrm>
            <a:off x="306550" y="1473225"/>
            <a:ext cx="18735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1" lang="en" sz="1100" u="none" cap="none" strike="noStrike">
                <a:solidFill>
                  <a:schemeClr val="dk1"/>
                </a:solidFill>
                <a:latin typeface="Arial"/>
                <a:ea typeface="Arial"/>
                <a:cs typeface="Arial"/>
                <a:sym typeface="Arial"/>
              </a:rPr>
              <a:t>NodePort</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builds on top of the ClusterIP </a:t>
            </a:r>
            <a:r>
              <a:rPr b="0" i="1" lang="en" sz="1100" u="none" cap="none" strike="noStrike">
                <a:solidFill>
                  <a:schemeClr val="dk1"/>
                </a:solidFill>
                <a:latin typeface="Arial"/>
                <a:ea typeface="Arial"/>
                <a:cs typeface="Arial"/>
                <a:sym typeface="Arial"/>
              </a:rPr>
              <a:t>Service</a:t>
            </a:r>
            <a:r>
              <a:rPr b="0" i="0" lang="en" sz="1100" u="none" cap="none" strike="noStrike">
                <a:solidFill>
                  <a:schemeClr val="dk1"/>
                </a:solidFill>
                <a:latin typeface="Arial"/>
                <a:ea typeface="Arial"/>
                <a:cs typeface="Arial"/>
                <a:sym typeface="Arial"/>
              </a:rPr>
              <a:t> and provides a way to expose a group of Pods to the outside world. </a:t>
            </a:r>
            <a:endParaRPr b="0" i="0" sz="1700" u="none" cap="none" strike="noStrike">
              <a:solidFill>
                <a:srgbClr val="000000"/>
              </a:solidFill>
              <a:latin typeface="Arial"/>
              <a:ea typeface="Arial"/>
              <a:cs typeface="Arial"/>
              <a:sym typeface="Arial"/>
            </a:endParaRPr>
          </a:p>
        </p:txBody>
      </p:sp>
      <p:sp>
        <p:nvSpPr>
          <p:cNvPr id="928" name="Google Shape;928;g142824cfa6a_1_380"/>
          <p:cNvSpPr txBox="1"/>
          <p:nvPr/>
        </p:nvSpPr>
        <p:spPr>
          <a:xfrm>
            <a:off x="2478075" y="2154475"/>
            <a:ext cx="2341800" cy="246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NodePort</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NodePort service is the most primitive way to get external traffic directly to your service. NodePort, as the name implies, opens a specific port on all the Nodes (the VMs), and any traffic that is sent to this port is forwarded to the service.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9" name="Google Shape;929;g142824cfa6a_1_380"/>
          <p:cNvPicPr preferRelativeResize="0"/>
          <p:nvPr/>
        </p:nvPicPr>
        <p:blipFill rotWithShape="1">
          <a:blip r:embed="rId4">
            <a:alphaModFix/>
          </a:blip>
          <a:srcRect b="0" l="0" r="0" t="0"/>
          <a:stretch/>
        </p:blipFill>
        <p:spPr>
          <a:xfrm>
            <a:off x="6896850" y="1473225"/>
            <a:ext cx="2093568" cy="3016326"/>
          </a:xfrm>
          <a:prstGeom prst="rect">
            <a:avLst/>
          </a:prstGeom>
          <a:noFill/>
          <a:ln>
            <a:noFill/>
          </a:ln>
        </p:spPr>
      </p:pic>
      <p:pic>
        <p:nvPicPr>
          <p:cNvPr id="930" name="Google Shape;930;g142824cfa6a_1_380"/>
          <p:cNvPicPr preferRelativeResize="0"/>
          <p:nvPr/>
        </p:nvPicPr>
        <p:blipFill rotWithShape="1">
          <a:blip r:embed="rId5">
            <a:alphaModFix/>
          </a:blip>
          <a:srcRect b="0" l="0" r="0" t="0"/>
          <a:stretch/>
        </p:blipFill>
        <p:spPr>
          <a:xfrm>
            <a:off x="152400" y="2657025"/>
            <a:ext cx="2155006" cy="2334075"/>
          </a:xfrm>
          <a:prstGeom prst="rect">
            <a:avLst/>
          </a:prstGeom>
          <a:noFill/>
          <a:ln>
            <a:noFill/>
          </a:ln>
        </p:spPr>
      </p:pic>
      <p:pic>
        <p:nvPicPr>
          <p:cNvPr id="931" name="Google Shape;931;g142824cfa6a_1_380"/>
          <p:cNvPicPr preferRelativeResize="0"/>
          <p:nvPr/>
        </p:nvPicPr>
        <p:blipFill rotWithShape="1">
          <a:blip r:embed="rId6">
            <a:alphaModFix/>
          </a:blip>
          <a:srcRect b="0" l="0" r="0" t="0"/>
          <a:stretch/>
        </p:blipFill>
        <p:spPr>
          <a:xfrm>
            <a:off x="4972275" y="1974775"/>
            <a:ext cx="1772175" cy="192483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142824cfa6a_1_41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37" name="Google Shape;937;g142824cfa6a_1_412"/>
          <p:cNvSpPr/>
          <p:nvPr/>
        </p:nvSpPr>
        <p:spPr>
          <a:xfrm>
            <a:off x="3558850" y="521450"/>
            <a:ext cx="3257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Service - LoadBalancer</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38" name="Google Shape;938;g142824cfa6a_1_41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39" name="Google Shape;939;g142824cfa6a_1_41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svc</a:t>
            </a:r>
            <a:endParaRPr b="0" i="0" sz="1400" u="none" cap="none" strike="noStrike">
              <a:solidFill>
                <a:srgbClr val="000000"/>
              </a:solidFill>
              <a:latin typeface="Arial"/>
              <a:ea typeface="Arial"/>
              <a:cs typeface="Arial"/>
              <a:sym typeface="Arial"/>
            </a:endParaRPr>
          </a:p>
        </p:txBody>
      </p:sp>
      <p:sp>
        <p:nvSpPr>
          <p:cNvPr id="940" name="Google Shape;940;g142824cfa6a_1_412"/>
          <p:cNvSpPr txBox="1"/>
          <p:nvPr/>
        </p:nvSpPr>
        <p:spPr>
          <a:xfrm>
            <a:off x="119225" y="715325"/>
            <a:ext cx="1779900" cy="230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 </a:t>
            </a:r>
            <a:r>
              <a:rPr b="1" i="0" lang="en" sz="1100" u="none" cap="none" strike="noStrike">
                <a:solidFill>
                  <a:schemeClr val="dk1"/>
                </a:solidFill>
                <a:latin typeface="Arial"/>
                <a:ea typeface="Arial"/>
                <a:cs typeface="Arial"/>
                <a:sym typeface="Arial"/>
              </a:rPr>
              <a:t>LoadBalancer</a:t>
            </a:r>
            <a:r>
              <a:rPr b="0" i="0" lang="en" sz="1100" u="none" cap="none" strike="noStrike">
                <a:solidFill>
                  <a:schemeClr val="dk1"/>
                </a:solidFill>
                <a:latin typeface="Arial"/>
                <a:ea typeface="Arial"/>
                <a:cs typeface="Arial"/>
                <a:sym typeface="Arial"/>
              </a:rPr>
              <a:t> service is the standard way to expose a service to the internet. On GKE, this will spin up a</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Network Load Balancer</a:t>
            </a:r>
            <a:r>
              <a:rPr b="0" i="0" lang="en" sz="1100" u="none" cap="none" strike="noStrike">
                <a:solidFill>
                  <a:schemeClr val="dk1"/>
                </a:solidFill>
                <a:latin typeface="Arial"/>
                <a:ea typeface="Arial"/>
                <a:cs typeface="Arial"/>
                <a:sym typeface="Arial"/>
              </a:rPr>
              <a:t> that will give you a single IP address that will forward all traffic to your service.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1" name="Google Shape;941;g142824cfa6a_1_412"/>
          <p:cNvPicPr preferRelativeResize="0"/>
          <p:nvPr/>
        </p:nvPicPr>
        <p:blipFill rotWithShape="1">
          <a:blip r:embed="rId6">
            <a:alphaModFix/>
          </a:blip>
          <a:srcRect b="0" l="0" r="0" t="0"/>
          <a:stretch/>
        </p:blipFill>
        <p:spPr>
          <a:xfrm>
            <a:off x="211250" y="2621211"/>
            <a:ext cx="2070974" cy="2327289"/>
          </a:xfrm>
          <a:prstGeom prst="rect">
            <a:avLst/>
          </a:prstGeom>
          <a:noFill/>
          <a:ln>
            <a:noFill/>
          </a:ln>
        </p:spPr>
      </p:pic>
      <p:sp>
        <p:nvSpPr>
          <p:cNvPr id="942" name="Google Shape;942;g142824cfa6a_1_412"/>
          <p:cNvSpPr txBox="1"/>
          <p:nvPr/>
        </p:nvSpPr>
        <p:spPr>
          <a:xfrm>
            <a:off x="2997525" y="2009700"/>
            <a:ext cx="19416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1" lang="en" sz="1100" u="none" cap="none" strike="noStrike">
                <a:solidFill>
                  <a:schemeClr val="dk1"/>
                </a:solidFill>
                <a:latin typeface="Arial"/>
                <a:ea typeface="Arial"/>
                <a:cs typeface="Arial"/>
                <a:sym typeface="Arial"/>
              </a:rPr>
              <a:t>LoadBalancer</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type provides a Public IP address or DNS name to which the external users can connect.</a:t>
            </a:r>
            <a:endParaRPr b="0" i="0" sz="1400" u="none" cap="none" strike="noStrike">
              <a:solidFill>
                <a:srgbClr val="000000"/>
              </a:solidFill>
              <a:latin typeface="Arial"/>
              <a:ea typeface="Arial"/>
              <a:cs typeface="Arial"/>
              <a:sym typeface="Arial"/>
            </a:endParaRPr>
          </a:p>
        </p:txBody>
      </p:sp>
      <p:pic>
        <p:nvPicPr>
          <p:cNvPr id="943" name="Google Shape;943;g142824cfa6a_1_412"/>
          <p:cNvPicPr preferRelativeResize="0"/>
          <p:nvPr/>
        </p:nvPicPr>
        <p:blipFill rotWithShape="1">
          <a:blip r:embed="rId7">
            <a:alphaModFix/>
          </a:blip>
          <a:srcRect b="0" l="0" r="0" t="0"/>
          <a:stretch/>
        </p:blipFill>
        <p:spPr>
          <a:xfrm>
            <a:off x="7498027" y="1545000"/>
            <a:ext cx="1592401" cy="2416793"/>
          </a:xfrm>
          <a:prstGeom prst="rect">
            <a:avLst/>
          </a:prstGeom>
          <a:noFill/>
          <a:ln>
            <a:noFill/>
          </a:ln>
        </p:spPr>
      </p:pic>
      <p:sp>
        <p:nvSpPr>
          <p:cNvPr id="944" name="Google Shape;944;g142824cfa6a_1_412"/>
          <p:cNvSpPr txBox="1"/>
          <p:nvPr/>
        </p:nvSpPr>
        <p:spPr>
          <a:xfrm>
            <a:off x="2358875" y="3176375"/>
            <a:ext cx="15327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Load balancers are services that distribute incoming traffic across a pool of hosts to ensure optimum workloads and high availability. Here we go in-depth on the topic.</a:t>
            </a:r>
            <a:endParaRPr b="0" i="0" sz="1100" u="none" cap="none" strike="noStrike">
              <a:solidFill>
                <a:srgbClr val="000000"/>
              </a:solidFill>
              <a:latin typeface="Arial"/>
              <a:ea typeface="Arial"/>
              <a:cs typeface="Arial"/>
              <a:sym typeface="Arial"/>
            </a:endParaRPr>
          </a:p>
        </p:txBody>
      </p:sp>
      <p:sp>
        <p:nvSpPr>
          <p:cNvPr id="945" name="Google Shape;945;g142824cfa6a_1_412"/>
          <p:cNvSpPr txBox="1"/>
          <p:nvPr/>
        </p:nvSpPr>
        <p:spPr>
          <a:xfrm>
            <a:off x="5961000" y="1388075"/>
            <a:ext cx="1592400" cy="2927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800" u="none" cap="none" strike="noStrike">
                <a:solidFill>
                  <a:schemeClr val="dk1"/>
                </a:solidFill>
                <a:latin typeface="Arial"/>
                <a:ea typeface="Arial"/>
                <a:cs typeface="Arial"/>
                <a:sym typeface="Arial"/>
              </a:rPr>
              <a:t>In Kubernetes clusters, a Load Balancer service performs the following tasks:</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1200"/>
              </a:spcBef>
              <a:spcAft>
                <a:spcPts val="0"/>
              </a:spcAft>
              <a:buClr>
                <a:schemeClr val="dk1"/>
              </a:buClr>
              <a:buSzPts val="800"/>
              <a:buFont typeface="Arial"/>
              <a:buChar char="●"/>
            </a:pPr>
            <a:r>
              <a:rPr b="1" i="0" lang="en" sz="800" u="none" cap="none" strike="noStrike">
                <a:solidFill>
                  <a:schemeClr val="dk1"/>
                </a:solidFill>
                <a:latin typeface="Arial"/>
                <a:ea typeface="Arial"/>
                <a:cs typeface="Arial"/>
                <a:sym typeface="Arial"/>
              </a:rPr>
              <a:t>Distributing network loads</a:t>
            </a:r>
            <a:r>
              <a:rPr b="0" i="0" lang="en" sz="800" u="none" cap="none" strike="noStrike">
                <a:solidFill>
                  <a:schemeClr val="dk1"/>
                </a:solidFill>
                <a:latin typeface="Arial"/>
                <a:ea typeface="Arial"/>
                <a:cs typeface="Arial"/>
                <a:sym typeface="Arial"/>
              </a:rPr>
              <a:t> and </a:t>
            </a:r>
            <a:r>
              <a:rPr b="1" i="0" lang="en" sz="800" u="none" cap="none" strike="noStrike">
                <a:solidFill>
                  <a:schemeClr val="dk1"/>
                </a:solidFill>
                <a:latin typeface="Arial"/>
                <a:ea typeface="Arial"/>
                <a:cs typeface="Arial"/>
                <a:sym typeface="Arial"/>
              </a:rPr>
              <a:t>service requests</a:t>
            </a:r>
            <a:r>
              <a:rPr b="0" i="0" lang="en" sz="800" u="none" cap="none" strike="noStrike">
                <a:solidFill>
                  <a:schemeClr val="dk1"/>
                </a:solidFill>
                <a:latin typeface="Arial"/>
                <a:ea typeface="Arial"/>
                <a:cs typeface="Arial"/>
                <a:sym typeface="Arial"/>
              </a:rPr>
              <a:t> efficiently across multiple instances</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1" i="0" lang="en" sz="800" u="none" cap="none" strike="noStrike">
                <a:solidFill>
                  <a:schemeClr val="dk1"/>
                </a:solidFill>
                <a:latin typeface="Arial"/>
                <a:ea typeface="Arial"/>
                <a:cs typeface="Arial"/>
                <a:sym typeface="Arial"/>
              </a:rPr>
              <a:t>Enabling autoscaling</a:t>
            </a:r>
            <a:r>
              <a:rPr b="0" i="0" lang="en" sz="800" u="none" cap="none" strike="noStrike">
                <a:solidFill>
                  <a:schemeClr val="dk1"/>
                </a:solidFill>
                <a:latin typeface="Arial"/>
                <a:ea typeface="Arial"/>
                <a:cs typeface="Arial"/>
                <a:sym typeface="Arial"/>
              </a:rPr>
              <a:t> in response to demand changes</a:t>
            </a:r>
            <a:endParaRPr b="0" i="0" sz="800" u="none" cap="none" strike="noStrike">
              <a:solidFill>
                <a:schemeClr val="dk1"/>
              </a:solidFill>
              <a:latin typeface="Arial"/>
              <a:ea typeface="Arial"/>
              <a:cs typeface="Arial"/>
              <a:sym typeface="Arial"/>
            </a:endParaRPr>
          </a:p>
          <a:p>
            <a:pPr indent="-279400" lvl="0" marL="457200" marR="0" rtl="0" algn="l">
              <a:lnSpc>
                <a:spcPct val="115000"/>
              </a:lnSpc>
              <a:spcBef>
                <a:spcPts val="0"/>
              </a:spcBef>
              <a:spcAft>
                <a:spcPts val="0"/>
              </a:spcAft>
              <a:buClr>
                <a:schemeClr val="dk1"/>
              </a:buClr>
              <a:buSzPts val="800"/>
              <a:buFont typeface="Arial"/>
              <a:buChar char="●"/>
            </a:pPr>
            <a:r>
              <a:rPr b="1" i="0" lang="en" sz="800" u="none" cap="none" strike="noStrike">
                <a:solidFill>
                  <a:schemeClr val="dk1"/>
                </a:solidFill>
                <a:latin typeface="Arial"/>
                <a:ea typeface="Arial"/>
                <a:cs typeface="Arial"/>
                <a:sym typeface="Arial"/>
              </a:rPr>
              <a:t>Ensuring High Availability</a:t>
            </a:r>
            <a:r>
              <a:rPr b="0" i="0" lang="en" sz="800" u="none" cap="none" strike="noStrike">
                <a:solidFill>
                  <a:schemeClr val="dk1"/>
                </a:solidFill>
                <a:latin typeface="Arial"/>
                <a:ea typeface="Arial"/>
                <a:cs typeface="Arial"/>
                <a:sym typeface="Arial"/>
              </a:rPr>
              <a:t> by sending workloads to healthy PODs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946" name="Google Shape;946;g142824cfa6a_1_412"/>
          <p:cNvPicPr preferRelativeResize="0"/>
          <p:nvPr/>
        </p:nvPicPr>
        <p:blipFill rotWithShape="1">
          <a:blip r:embed="rId8">
            <a:alphaModFix/>
          </a:blip>
          <a:srcRect b="0" l="0" r="0" t="0"/>
          <a:stretch/>
        </p:blipFill>
        <p:spPr>
          <a:xfrm>
            <a:off x="3854639" y="3021725"/>
            <a:ext cx="2070975" cy="175739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142824cfa6a_1_19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52" name="Google Shape;952;g142824cfa6a_1_198"/>
          <p:cNvSpPr/>
          <p:nvPr/>
        </p:nvSpPr>
        <p:spPr>
          <a:xfrm>
            <a:off x="3178175" y="521450"/>
            <a:ext cx="26382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How to change svc </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53" name="Google Shape;953;g142824cfa6a_1_19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954" name="Google Shape;954;g142824cfa6a_1_198"/>
          <p:cNvPicPr preferRelativeResize="0"/>
          <p:nvPr/>
        </p:nvPicPr>
        <p:blipFill rotWithShape="1">
          <a:blip r:embed="rId4">
            <a:alphaModFix/>
          </a:blip>
          <a:srcRect b="0" l="0" r="0" t="0"/>
          <a:stretch/>
        </p:blipFill>
        <p:spPr>
          <a:xfrm>
            <a:off x="7061700" y="1884900"/>
            <a:ext cx="1772175" cy="1924834"/>
          </a:xfrm>
          <a:prstGeom prst="rect">
            <a:avLst/>
          </a:prstGeom>
          <a:noFill/>
          <a:ln>
            <a:noFill/>
          </a:ln>
        </p:spPr>
      </p:pic>
      <p:pic>
        <p:nvPicPr>
          <p:cNvPr id="955" name="Google Shape;955;g142824cfa6a_1_198"/>
          <p:cNvPicPr preferRelativeResize="0"/>
          <p:nvPr/>
        </p:nvPicPr>
        <p:blipFill rotWithShape="1">
          <a:blip r:embed="rId5">
            <a:alphaModFix/>
          </a:blip>
          <a:srcRect b="0" l="0" r="0" t="0"/>
          <a:stretch/>
        </p:blipFill>
        <p:spPr>
          <a:xfrm>
            <a:off x="182375" y="1822375"/>
            <a:ext cx="1910187" cy="1887975"/>
          </a:xfrm>
          <a:prstGeom prst="rect">
            <a:avLst/>
          </a:prstGeom>
          <a:noFill/>
          <a:ln>
            <a:noFill/>
          </a:ln>
        </p:spPr>
      </p:pic>
      <p:pic>
        <p:nvPicPr>
          <p:cNvPr id="956" name="Google Shape;956;g142824cfa6a_1_198"/>
          <p:cNvPicPr preferRelativeResize="0"/>
          <p:nvPr/>
        </p:nvPicPr>
        <p:blipFill rotWithShape="1">
          <a:blip r:embed="rId6">
            <a:alphaModFix/>
          </a:blip>
          <a:srcRect b="0" l="0" r="0" t="0"/>
          <a:stretch/>
        </p:blipFill>
        <p:spPr>
          <a:xfrm>
            <a:off x="3585039" y="1968613"/>
            <a:ext cx="2070975" cy="1757397"/>
          </a:xfrm>
          <a:prstGeom prst="rect">
            <a:avLst/>
          </a:prstGeom>
          <a:noFill/>
          <a:ln>
            <a:noFill/>
          </a:ln>
        </p:spPr>
      </p:pic>
      <p:sp>
        <p:nvSpPr>
          <p:cNvPr id="957" name="Google Shape;957;g142824cfa6a_1_198"/>
          <p:cNvSpPr txBox="1"/>
          <p:nvPr/>
        </p:nvSpPr>
        <p:spPr>
          <a:xfrm>
            <a:off x="1348000" y="4283675"/>
            <a:ext cx="533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It is very simple just change the service type.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19a70a73938_0_274"/>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963" name="Google Shape;963;g19a70a73938_0_27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64" name="Google Shape;964;g19a70a73938_0_274"/>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access </a:t>
            </a:r>
            <a:r>
              <a:rPr b="1" lang="en" sz="1700">
                <a:solidFill>
                  <a:srgbClr val="1E1E1E"/>
                </a:solidFill>
              </a:rPr>
              <a:t>multiple</a:t>
            </a:r>
            <a:r>
              <a:rPr b="1" lang="en" sz="1700">
                <a:solidFill>
                  <a:srgbClr val="0000FF"/>
                </a:solidFill>
              </a:rPr>
              <a:t> </a:t>
            </a:r>
            <a:r>
              <a:rPr b="1" lang="en" sz="1700">
                <a:solidFill>
                  <a:schemeClr val="dk1"/>
                </a:solidFill>
              </a:rPr>
              <a:t>services</a:t>
            </a:r>
            <a:r>
              <a:rPr b="1" lang="en" sz="1700">
                <a:solidFill>
                  <a:schemeClr val="dk1"/>
                </a:solidFill>
              </a:rPr>
              <a:t> </a:t>
            </a:r>
            <a:r>
              <a:rPr b="1" lang="en" sz="1700">
                <a:solidFill>
                  <a:srgbClr val="1E1E1E"/>
                </a:solidFill>
              </a:rPr>
              <a:t>using </a:t>
            </a:r>
            <a:r>
              <a:rPr b="1" lang="en" sz="1700">
                <a:solidFill>
                  <a:srgbClr val="0000FF"/>
                </a:solidFill>
              </a:rPr>
              <a:t>a single</a:t>
            </a:r>
            <a:r>
              <a:rPr b="1" lang="en" sz="1700">
                <a:solidFill>
                  <a:srgbClr val="1E1E1E"/>
                </a:solidFill>
              </a:rPr>
              <a:t> DNS (Domain Name Service)</a:t>
            </a:r>
            <a:r>
              <a:rPr b="1" lang="en" sz="1700">
                <a:solidFill>
                  <a:srgbClr val="0000FF"/>
                </a:solidFill>
              </a:rPr>
              <a:t>  </a:t>
            </a:r>
            <a:r>
              <a:rPr b="1" lang="en" sz="1700">
                <a:solidFill>
                  <a:schemeClr val="dk1"/>
                </a:solidFill>
              </a:rPr>
              <a:t>in K8S ?</a:t>
            </a:r>
            <a:endParaRPr sz="1200"/>
          </a:p>
        </p:txBody>
      </p:sp>
      <p:sp>
        <p:nvSpPr>
          <p:cNvPr id="965" name="Google Shape;965;g19a70a73938_0_274"/>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ingress</a:t>
            </a:r>
            <a:endParaRPr b="1" sz="1000"/>
          </a:p>
        </p:txBody>
      </p:sp>
      <p:pic>
        <p:nvPicPr>
          <p:cNvPr id="966" name="Google Shape;966;g19a70a73938_0_274"/>
          <p:cNvPicPr preferRelativeResize="0"/>
          <p:nvPr/>
        </p:nvPicPr>
        <p:blipFill>
          <a:blip r:embed="rId4">
            <a:alphaModFix/>
          </a:blip>
          <a:stretch>
            <a:fillRect/>
          </a:stretch>
        </p:blipFill>
        <p:spPr>
          <a:xfrm>
            <a:off x="7176876" y="3362875"/>
            <a:ext cx="1913550" cy="1431975"/>
          </a:xfrm>
          <a:prstGeom prst="rect">
            <a:avLst/>
          </a:prstGeom>
          <a:noFill/>
          <a:ln>
            <a:noFill/>
          </a:ln>
        </p:spPr>
      </p:pic>
      <p:pic>
        <p:nvPicPr>
          <p:cNvPr id="967" name="Google Shape;967;g19a70a73938_0_274"/>
          <p:cNvPicPr preferRelativeResize="0"/>
          <p:nvPr/>
        </p:nvPicPr>
        <p:blipFill>
          <a:blip r:embed="rId5">
            <a:alphaModFix/>
          </a:blip>
          <a:stretch>
            <a:fillRect/>
          </a:stretch>
        </p:blipFill>
        <p:spPr>
          <a:xfrm>
            <a:off x="7714772" y="2525124"/>
            <a:ext cx="837750" cy="83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1a09347d74_3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5" name="Google Shape;125;g21a09347d74_3_0"/>
          <p:cNvSpPr/>
          <p:nvPr/>
        </p:nvSpPr>
        <p:spPr>
          <a:xfrm>
            <a:off x="2282225" y="521450"/>
            <a:ext cx="4266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Node Components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26" name="Google Shape;126;g21a09347d74_3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27" name="Google Shape;127;g21a09347d74_3_0"/>
          <p:cNvPicPr preferRelativeResize="0"/>
          <p:nvPr/>
        </p:nvPicPr>
        <p:blipFill>
          <a:blip r:embed="rId4">
            <a:alphaModFix/>
          </a:blip>
          <a:stretch>
            <a:fillRect/>
          </a:stretch>
        </p:blipFill>
        <p:spPr>
          <a:xfrm>
            <a:off x="1440325" y="1501700"/>
            <a:ext cx="5880920" cy="3513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142824cfa6a_1_20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73" name="Google Shape;973;g142824cfa6a_1_205"/>
          <p:cNvSpPr/>
          <p:nvPr/>
        </p:nvSpPr>
        <p:spPr>
          <a:xfrm>
            <a:off x="3665075" y="521450"/>
            <a:ext cx="13101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Ingress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74" name="Google Shape;974;g142824cfa6a_1_20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75" name="Google Shape;975;g142824cfa6a_1_205"/>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ing</a:t>
            </a:r>
            <a:endParaRPr b="0" i="0" sz="1400" u="none" cap="none" strike="noStrike">
              <a:solidFill>
                <a:srgbClr val="000000"/>
              </a:solidFill>
              <a:latin typeface="Arial"/>
              <a:ea typeface="Arial"/>
              <a:cs typeface="Arial"/>
              <a:sym typeface="Arial"/>
            </a:endParaRPr>
          </a:p>
        </p:txBody>
      </p:sp>
      <p:sp>
        <p:nvSpPr>
          <p:cNvPr id="976" name="Google Shape;976;g142824cfa6a_1_205"/>
          <p:cNvSpPr txBox="1"/>
          <p:nvPr/>
        </p:nvSpPr>
        <p:spPr>
          <a:xfrm>
            <a:off x="272825" y="152450"/>
            <a:ext cx="1404300" cy="250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1100" u="sng" cap="none" strike="noStrike">
                <a:solidFill>
                  <a:schemeClr val="hlink"/>
                </a:solidFill>
                <a:latin typeface="Arial"/>
                <a:ea typeface="Arial"/>
                <a:cs typeface="Arial"/>
                <a:sym typeface="Arial"/>
                <a:hlinkClick r:id="rId4"/>
              </a:rPr>
              <a:t>Ingress</a:t>
            </a:r>
            <a:r>
              <a:rPr b="0" i="0" lang="en" sz="1100" u="none" cap="none" strike="noStrike">
                <a:solidFill>
                  <a:schemeClr val="dk1"/>
                </a:solidFill>
                <a:latin typeface="Arial"/>
                <a:ea typeface="Arial"/>
                <a:cs typeface="Arial"/>
                <a:sym typeface="Arial"/>
              </a:rPr>
              <a:t> exposes HTTP and HTTPS routes from outside the cluster to</a:t>
            </a:r>
            <a:r>
              <a:rPr b="0" i="0" lang="en" sz="11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6"/>
              </a:rPr>
              <a:t>services</a:t>
            </a:r>
            <a:r>
              <a:rPr b="0" i="0" lang="en" sz="1100" u="none" cap="none" strike="noStrike">
                <a:solidFill>
                  <a:schemeClr val="dk1"/>
                </a:solidFill>
                <a:latin typeface="Arial"/>
                <a:ea typeface="Arial"/>
                <a:cs typeface="Arial"/>
                <a:sym typeface="Arial"/>
              </a:rPr>
              <a:t> within the cluster. Traffic routing is controlled by rules defined on the Ingress resource.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142824cfa6a_1_205"/>
          <p:cNvSpPr txBox="1"/>
          <p:nvPr/>
        </p:nvSpPr>
        <p:spPr>
          <a:xfrm>
            <a:off x="192575" y="2230725"/>
            <a:ext cx="20382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 Kubernetes, an Ingress is an object that allows access to your Kubernetes services from outside the Kubernetes cluster. You configure access by creating a collection of rules that define which inbound connections reach which services.</a:t>
            </a:r>
            <a:endParaRPr b="0" i="0" sz="1100" u="none" cap="none" strike="noStrike">
              <a:solidFill>
                <a:srgbClr val="000000"/>
              </a:solidFill>
              <a:latin typeface="Arial"/>
              <a:ea typeface="Arial"/>
              <a:cs typeface="Arial"/>
              <a:sym typeface="Arial"/>
            </a:endParaRPr>
          </a:p>
        </p:txBody>
      </p:sp>
      <p:pic>
        <p:nvPicPr>
          <p:cNvPr id="978" name="Google Shape;978;g142824cfa6a_1_205"/>
          <p:cNvPicPr preferRelativeResize="0"/>
          <p:nvPr/>
        </p:nvPicPr>
        <p:blipFill rotWithShape="1">
          <a:blip r:embed="rId7">
            <a:alphaModFix/>
          </a:blip>
          <a:srcRect b="0" l="0" r="0" t="0"/>
          <a:stretch/>
        </p:blipFill>
        <p:spPr>
          <a:xfrm>
            <a:off x="6336350" y="845050"/>
            <a:ext cx="2926001" cy="2629424"/>
          </a:xfrm>
          <a:prstGeom prst="rect">
            <a:avLst/>
          </a:prstGeom>
          <a:noFill/>
          <a:ln>
            <a:noFill/>
          </a:ln>
        </p:spPr>
      </p:pic>
      <p:pic>
        <p:nvPicPr>
          <p:cNvPr id="979" name="Google Shape;979;g142824cfa6a_1_205"/>
          <p:cNvPicPr preferRelativeResize="0"/>
          <p:nvPr/>
        </p:nvPicPr>
        <p:blipFill rotWithShape="1">
          <a:blip r:embed="rId8">
            <a:alphaModFix/>
          </a:blip>
          <a:srcRect b="0" l="0" r="0" t="0"/>
          <a:stretch/>
        </p:blipFill>
        <p:spPr>
          <a:xfrm>
            <a:off x="2673053" y="2082275"/>
            <a:ext cx="3484649" cy="2222650"/>
          </a:xfrm>
          <a:prstGeom prst="rect">
            <a:avLst/>
          </a:prstGeom>
          <a:noFill/>
          <a:ln>
            <a:noFill/>
          </a:ln>
        </p:spPr>
      </p:pic>
      <p:sp>
        <p:nvSpPr>
          <p:cNvPr id="980" name="Google Shape;980;g142824cfa6a_1_205"/>
          <p:cNvSpPr txBox="1"/>
          <p:nvPr/>
        </p:nvSpPr>
        <p:spPr>
          <a:xfrm>
            <a:off x="6684150" y="3659025"/>
            <a:ext cx="209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1437080effc_0_10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986" name="Google Shape;986;g1437080effc_0_106"/>
          <p:cNvSpPr/>
          <p:nvPr/>
        </p:nvSpPr>
        <p:spPr>
          <a:xfrm>
            <a:off x="3868700" y="521450"/>
            <a:ext cx="1185300" cy="5217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Ingress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987" name="Google Shape;987;g1437080effc_0_10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988" name="Google Shape;988;g1437080effc_0_106"/>
          <p:cNvPicPr preferRelativeResize="0"/>
          <p:nvPr/>
        </p:nvPicPr>
        <p:blipFill rotWithShape="1">
          <a:blip r:embed="rId4">
            <a:alphaModFix/>
          </a:blip>
          <a:srcRect b="0" l="0" r="0" t="0"/>
          <a:stretch/>
        </p:blipFill>
        <p:spPr>
          <a:xfrm>
            <a:off x="5688675" y="1276750"/>
            <a:ext cx="3022098" cy="1162624"/>
          </a:xfrm>
          <a:prstGeom prst="rect">
            <a:avLst/>
          </a:prstGeom>
          <a:noFill/>
          <a:ln>
            <a:noFill/>
          </a:ln>
        </p:spPr>
      </p:pic>
      <p:pic>
        <p:nvPicPr>
          <p:cNvPr id="989" name="Google Shape;989;g1437080effc_0_106"/>
          <p:cNvPicPr preferRelativeResize="0"/>
          <p:nvPr/>
        </p:nvPicPr>
        <p:blipFill rotWithShape="1">
          <a:blip r:embed="rId5">
            <a:alphaModFix/>
          </a:blip>
          <a:srcRect b="0" l="0" r="0" t="0"/>
          <a:stretch/>
        </p:blipFill>
        <p:spPr>
          <a:xfrm>
            <a:off x="-1" y="1043141"/>
            <a:ext cx="3752675" cy="1786599"/>
          </a:xfrm>
          <a:prstGeom prst="rect">
            <a:avLst/>
          </a:prstGeom>
          <a:noFill/>
          <a:ln>
            <a:noFill/>
          </a:ln>
        </p:spPr>
      </p:pic>
      <p:pic>
        <p:nvPicPr>
          <p:cNvPr id="990" name="Google Shape;990;g1437080effc_0_106"/>
          <p:cNvPicPr preferRelativeResize="0"/>
          <p:nvPr/>
        </p:nvPicPr>
        <p:blipFill rotWithShape="1">
          <a:blip r:embed="rId6">
            <a:alphaModFix/>
          </a:blip>
          <a:srcRect b="0" l="0" r="0" t="0"/>
          <a:stretch/>
        </p:blipFill>
        <p:spPr>
          <a:xfrm>
            <a:off x="1505600" y="2864600"/>
            <a:ext cx="1185176" cy="2000624"/>
          </a:xfrm>
          <a:prstGeom prst="rect">
            <a:avLst/>
          </a:prstGeom>
          <a:noFill/>
          <a:ln>
            <a:noFill/>
          </a:ln>
        </p:spPr>
      </p:pic>
      <p:pic>
        <p:nvPicPr>
          <p:cNvPr id="991" name="Google Shape;991;g1437080effc_0_106"/>
          <p:cNvPicPr preferRelativeResize="0"/>
          <p:nvPr/>
        </p:nvPicPr>
        <p:blipFill rotWithShape="1">
          <a:blip r:embed="rId7">
            <a:alphaModFix/>
          </a:blip>
          <a:srcRect b="0" l="0" r="0" t="0"/>
          <a:stretch/>
        </p:blipFill>
        <p:spPr>
          <a:xfrm>
            <a:off x="6771479" y="2871075"/>
            <a:ext cx="1857850" cy="1677126"/>
          </a:xfrm>
          <a:prstGeom prst="rect">
            <a:avLst/>
          </a:prstGeom>
          <a:noFill/>
          <a:ln>
            <a:noFill/>
          </a:ln>
        </p:spPr>
      </p:pic>
      <p:sp>
        <p:nvSpPr>
          <p:cNvPr id="992" name="Google Shape;992;g1437080effc_0_106"/>
          <p:cNvSpPr txBox="1"/>
          <p:nvPr/>
        </p:nvSpPr>
        <p:spPr>
          <a:xfrm>
            <a:off x="3930325" y="1348050"/>
            <a:ext cx="15807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800" u="none" cap="none" strike="noStrike">
                <a:solidFill>
                  <a:srgbClr val="000000"/>
                </a:solidFill>
                <a:latin typeface="Arial"/>
                <a:ea typeface="Arial"/>
                <a:cs typeface="Arial"/>
                <a:sym typeface="Arial"/>
              </a:rPr>
              <a:t>Kubernetes Ingress is an API object that describes the routing rules for traffic (typically HTTP or HTTPS) into an application running within a Kubernetes cluster. Ingress was created to solve a routing problem in Kubernetes: an application service runs within a cluster on one or more container instances, which use virtual IP addresses for “cluster internal” communication. However, external clients that reside outside the cluster need a stable and routable IP endpoint to communicate with the service. Kubernetes Ingress was created to make this easy: it is a Kubernetes API object that maps an application to a stable, externally addressable HTTP or HTTPS URL. What an ingress controller does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19a70a73938_0_28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998" name="Google Shape;998;g19a70a73938_0_28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999" name="Google Shape;999;g19a70a73938_0_28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ing</a:t>
            </a:r>
            <a:endParaRPr b="0" i="0" sz="1400" u="none" cap="none" strike="noStrike">
              <a:solidFill>
                <a:srgbClr val="000000"/>
              </a:solidFill>
              <a:latin typeface="Arial"/>
              <a:ea typeface="Arial"/>
              <a:cs typeface="Arial"/>
              <a:sym typeface="Arial"/>
            </a:endParaRPr>
          </a:p>
        </p:txBody>
      </p:sp>
      <p:sp>
        <p:nvSpPr>
          <p:cNvPr id="1000" name="Google Shape;1000;g19a70a73938_0_283"/>
          <p:cNvSpPr/>
          <p:nvPr/>
        </p:nvSpPr>
        <p:spPr>
          <a:xfrm>
            <a:off x="3532525" y="507925"/>
            <a:ext cx="2507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lang="en" sz="1300">
                <a:solidFill>
                  <a:schemeClr val="dk1"/>
                </a:solidFill>
              </a:rPr>
              <a:t>ingress</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001" name="Google Shape;1001;g19a70a73938_0_283"/>
          <p:cNvSpPr/>
          <p:nvPr/>
        </p:nvSpPr>
        <p:spPr>
          <a:xfrm>
            <a:off x="2369400" y="1933225"/>
            <a:ext cx="5132400" cy="3215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an Ingress </a:t>
            </a:r>
            <a:r>
              <a:rPr lang="en" sz="1100">
                <a:solidFill>
                  <a:schemeClr val="dk1"/>
                </a:solidFill>
              </a:rPr>
              <a:t>is an object that allows access to your Kubernetes services from outside the Kubernetes cluster. You configure access by creating a collection of rules that define which inbound connections reach which services.</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19a70a73938_0_29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007" name="Google Shape;1007;g19a70a73938_0_29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08" name="Google Shape;1008;g19a70a73938_0_29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manage </a:t>
            </a:r>
            <a:r>
              <a:rPr b="1" lang="en" sz="1700">
                <a:solidFill>
                  <a:srgbClr val="0000FF"/>
                </a:solidFill>
              </a:rPr>
              <a:t>multiple application, create sub-space, sub-cluster or manage multiple customers </a:t>
            </a:r>
            <a:r>
              <a:rPr b="1" lang="en" sz="1700">
                <a:solidFill>
                  <a:srgbClr val="0000FF"/>
                </a:solidFill>
              </a:rPr>
              <a:t>entities</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009" name="Google Shape;1009;g19a70a73938_0_291"/>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Namespace</a:t>
            </a:r>
            <a:endParaRPr b="1" sz="1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g142824cfa6a_1_212"/>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15" name="Google Shape;1015;g142824cfa6a_1_212"/>
          <p:cNvSpPr/>
          <p:nvPr/>
        </p:nvSpPr>
        <p:spPr>
          <a:xfrm>
            <a:off x="2282225" y="521450"/>
            <a:ext cx="1924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Namespace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016" name="Google Shape;1016;g142824cfa6a_1_21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17" name="Google Shape;1017;g142824cfa6a_1_212"/>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ns</a:t>
            </a:r>
            <a:endParaRPr b="0" i="0" sz="1400" u="none" cap="none" strike="noStrike">
              <a:solidFill>
                <a:srgbClr val="000000"/>
              </a:solidFill>
              <a:latin typeface="Arial"/>
              <a:ea typeface="Arial"/>
              <a:cs typeface="Arial"/>
              <a:sym typeface="Arial"/>
            </a:endParaRPr>
          </a:p>
        </p:txBody>
      </p:sp>
      <p:sp>
        <p:nvSpPr>
          <p:cNvPr id="1018" name="Google Shape;1018;g142824cfa6a_1_212"/>
          <p:cNvSpPr txBox="1"/>
          <p:nvPr/>
        </p:nvSpPr>
        <p:spPr>
          <a:xfrm>
            <a:off x="149775" y="202200"/>
            <a:ext cx="18498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In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a:t>
            </a:r>
            <a:r>
              <a:rPr b="0" i="1" lang="en" sz="1100" u="none" cap="none" strike="noStrike">
                <a:solidFill>
                  <a:schemeClr val="dk1"/>
                </a:solidFill>
                <a:latin typeface="Arial"/>
                <a:ea typeface="Arial"/>
                <a:cs typeface="Arial"/>
                <a:sym typeface="Arial"/>
              </a:rPr>
              <a:t>namespaces</a:t>
            </a:r>
            <a:r>
              <a:rPr b="0" i="0" lang="en" sz="1100" u="none" cap="none" strike="noStrike">
                <a:solidFill>
                  <a:schemeClr val="dk1"/>
                </a:solidFill>
                <a:latin typeface="Arial"/>
                <a:ea typeface="Arial"/>
                <a:cs typeface="Arial"/>
                <a:sym typeface="Arial"/>
              </a:rPr>
              <a:t> provides a mechanism for isolating groups of resources within a single cluster</a:t>
            </a:r>
            <a:endParaRPr b="0" i="0" sz="1400" u="none" cap="none" strike="noStrike">
              <a:solidFill>
                <a:srgbClr val="000000"/>
              </a:solidFill>
              <a:latin typeface="Arial"/>
              <a:ea typeface="Arial"/>
              <a:cs typeface="Arial"/>
              <a:sym typeface="Arial"/>
            </a:endParaRPr>
          </a:p>
        </p:txBody>
      </p:sp>
      <p:sp>
        <p:nvSpPr>
          <p:cNvPr id="1019" name="Google Shape;1019;g142824cfa6a_1_212"/>
          <p:cNvSpPr txBox="1"/>
          <p:nvPr/>
        </p:nvSpPr>
        <p:spPr>
          <a:xfrm>
            <a:off x="441850" y="1482800"/>
            <a:ext cx="13554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5"/>
              </a:rPr>
              <a:t>namespaces</a:t>
            </a:r>
            <a:r>
              <a:rPr b="0" i="0" lang="en" sz="1100" u="none" cap="none" strike="noStrike">
                <a:solidFill>
                  <a:schemeClr val="dk1"/>
                </a:solidFill>
                <a:latin typeface="Arial"/>
                <a:ea typeface="Arial"/>
                <a:cs typeface="Arial"/>
                <a:sym typeface="Arial"/>
              </a:rPr>
              <a:t> help different projects, teams, or customers to share a Kubernetes cluster.</a:t>
            </a:r>
            <a:endParaRPr b="0" i="0" sz="1400" u="none" cap="none" strike="noStrike">
              <a:solidFill>
                <a:srgbClr val="000000"/>
              </a:solidFill>
              <a:latin typeface="Arial"/>
              <a:ea typeface="Arial"/>
              <a:cs typeface="Arial"/>
              <a:sym typeface="Arial"/>
            </a:endParaRPr>
          </a:p>
        </p:txBody>
      </p:sp>
      <p:sp>
        <p:nvSpPr>
          <p:cNvPr id="1020" name="Google Shape;1020;g142824cfa6a_1_212"/>
          <p:cNvSpPr txBox="1"/>
          <p:nvPr/>
        </p:nvSpPr>
        <p:spPr>
          <a:xfrm>
            <a:off x="2051975" y="1902200"/>
            <a:ext cx="19173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Namespaces</a:t>
            </a:r>
            <a:r>
              <a:rPr b="0" i="0" lang="en" sz="1100" u="none" cap="none" strike="noStrike">
                <a:solidFill>
                  <a:schemeClr val="dk1"/>
                </a:solidFill>
                <a:latin typeface="Arial"/>
                <a:ea typeface="Arial"/>
                <a:cs typeface="Arial"/>
                <a:sym typeface="Arial"/>
              </a:rPr>
              <a:t> are a way to organize clusters into virtual sub-clusters — they can be helpful when different teams or projects share a </a:t>
            </a:r>
            <a:r>
              <a:rPr b="0" i="1" lang="en" sz="1100" u="none" cap="none" strike="noStrike">
                <a:solidFill>
                  <a:schemeClr val="dk1"/>
                </a:solidFill>
                <a:latin typeface="Arial"/>
                <a:ea typeface="Arial"/>
                <a:cs typeface="Arial"/>
                <a:sym typeface="Arial"/>
              </a:rPr>
              <a:t>Kubernetes</a:t>
            </a:r>
            <a:r>
              <a:rPr b="0" i="0" lang="en" sz="1100" u="none" cap="none" strike="noStrike">
                <a:solidFill>
                  <a:schemeClr val="dk1"/>
                </a:solidFill>
                <a:latin typeface="Arial"/>
                <a:ea typeface="Arial"/>
                <a:cs typeface="Arial"/>
                <a:sym typeface="Arial"/>
              </a:rPr>
              <a:t> cluster.</a:t>
            </a:r>
            <a:endParaRPr b="0" i="0" sz="1400" u="none" cap="none" strike="noStrike">
              <a:solidFill>
                <a:srgbClr val="000000"/>
              </a:solidFill>
              <a:latin typeface="Arial"/>
              <a:ea typeface="Arial"/>
              <a:cs typeface="Arial"/>
              <a:sym typeface="Arial"/>
            </a:endParaRPr>
          </a:p>
        </p:txBody>
      </p:sp>
      <p:sp>
        <p:nvSpPr>
          <p:cNvPr id="1021" name="Google Shape;1021;g142824cfa6a_1_212"/>
          <p:cNvSpPr txBox="1"/>
          <p:nvPr/>
        </p:nvSpPr>
        <p:spPr>
          <a:xfrm>
            <a:off x="4553275" y="1625100"/>
            <a:ext cx="12207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A </a:t>
            </a:r>
            <a:r>
              <a:rPr b="0" i="1" lang="en" sz="1100" u="none" cap="none" strike="noStrike">
                <a:solidFill>
                  <a:schemeClr val="dk1"/>
                </a:solidFill>
                <a:latin typeface="Arial"/>
                <a:ea typeface="Arial"/>
                <a:cs typeface="Arial"/>
                <a:sym typeface="Arial"/>
              </a:rPr>
              <a:t>Kubernetes namespace</a:t>
            </a:r>
            <a:r>
              <a:rPr b="0" i="0" lang="en" sz="1100" u="none" cap="none" strike="noStrike">
                <a:solidFill>
                  <a:schemeClr val="dk1"/>
                </a:solidFill>
                <a:latin typeface="Arial"/>
                <a:ea typeface="Arial"/>
                <a:cs typeface="Arial"/>
                <a:sym typeface="Arial"/>
              </a:rPr>
              <a:t> helps separate a cluster into logical units. It helps granularly organize, allocate, manage, and secure cluster resources.</a:t>
            </a:r>
            <a:endParaRPr b="0" i="0" sz="1400" u="none" cap="none" strike="noStrike">
              <a:solidFill>
                <a:srgbClr val="000000"/>
              </a:solidFill>
              <a:latin typeface="Arial"/>
              <a:ea typeface="Arial"/>
              <a:cs typeface="Arial"/>
              <a:sym typeface="Arial"/>
            </a:endParaRPr>
          </a:p>
        </p:txBody>
      </p:sp>
      <p:sp>
        <p:nvSpPr>
          <p:cNvPr id="1022" name="Google Shape;1022;g142824cfa6a_1_212"/>
          <p:cNvSpPr txBox="1"/>
          <p:nvPr/>
        </p:nvSpPr>
        <p:spPr>
          <a:xfrm>
            <a:off x="7002150" y="1318050"/>
            <a:ext cx="13554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Namespaces are </a:t>
            </a:r>
            <a:r>
              <a:rPr b="1" i="0" lang="en" sz="800" u="none" cap="none" strike="noStrike">
                <a:solidFill>
                  <a:schemeClr val="dk1"/>
                </a:solidFill>
                <a:latin typeface="Arial"/>
                <a:ea typeface="Arial"/>
                <a:cs typeface="Arial"/>
                <a:sym typeface="Arial"/>
              </a:rPr>
              <a:t>Kubernetes objects which partition a single Kubernetes cluster into multiple virtual clusters</a:t>
            </a:r>
            <a:r>
              <a:rPr b="0" i="0" lang="en" sz="800" u="none" cap="none" strike="noStrike">
                <a:solidFill>
                  <a:schemeClr val="dk1"/>
                </a:solidFill>
                <a:latin typeface="Arial"/>
                <a:ea typeface="Arial"/>
                <a:cs typeface="Arial"/>
                <a:sym typeface="Arial"/>
              </a:rPr>
              <a:t>. Each Kubernetes namespace provides the scope for Kubernetes Names it contains; which means that by using the combination of an object name and a Namespace, each object gets a unique identity across the cluster.</a:t>
            </a:r>
            <a:endParaRPr b="0" i="0" sz="1100" u="none" cap="none" strike="noStrike">
              <a:solidFill>
                <a:srgbClr val="000000"/>
              </a:solidFill>
              <a:latin typeface="Arial"/>
              <a:ea typeface="Arial"/>
              <a:cs typeface="Arial"/>
              <a:sym typeface="Arial"/>
            </a:endParaRPr>
          </a:p>
        </p:txBody>
      </p:sp>
      <p:sp>
        <p:nvSpPr>
          <p:cNvPr id="1023" name="Google Shape;1023;g142824cfa6a_1_212"/>
          <p:cNvSpPr txBox="1"/>
          <p:nvPr/>
        </p:nvSpPr>
        <p:spPr>
          <a:xfrm>
            <a:off x="366950" y="3167825"/>
            <a:ext cx="11832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chemeClr val="dk1"/>
                </a:solidFill>
                <a:latin typeface="Arial"/>
                <a:ea typeface="Arial"/>
                <a:cs typeface="Arial"/>
                <a:sym typeface="Arial"/>
              </a:rPr>
              <a:t>Namespaces</a:t>
            </a:r>
            <a:r>
              <a:rPr b="0" i="0" lang="en" sz="1100" u="none" cap="none" strike="noStrike">
                <a:solidFill>
                  <a:schemeClr val="dk1"/>
                </a:solidFill>
                <a:latin typeface="Arial"/>
                <a:ea typeface="Arial"/>
                <a:cs typeface="Arial"/>
                <a:sym typeface="Arial"/>
              </a:rPr>
              <a:t> help pod-to-pod communication using the same </a:t>
            </a:r>
            <a:r>
              <a:rPr b="0" i="1" lang="en" sz="1100" u="none" cap="none" strike="noStrike">
                <a:solidFill>
                  <a:schemeClr val="dk1"/>
                </a:solidFill>
                <a:latin typeface="Arial"/>
                <a:ea typeface="Arial"/>
                <a:cs typeface="Arial"/>
                <a:sym typeface="Arial"/>
              </a:rPr>
              <a:t>namespace</a:t>
            </a:r>
            <a:r>
              <a:rPr b="0" i="0" lang="en" sz="1100" u="none" cap="none" strike="noStrike">
                <a:solidFill>
                  <a:schemeClr val="dk1"/>
                </a:solidFill>
                <a:latin typeface="Arial"/>
                <a:ea typeface="Arial"/>
                <a:cs typeface="Arial"/>
                <a:sym typeface="Arial"/>
              </a:rPr>
              <a:t>. · </a:t>
            </a:r>
            <a:r>
              <a:rPr b="0" i="1" lang="en" sz="1100" u="none" cap="none" strike="noStrike">
                <a:solidFill>
                  <a:schemeClr val="dk1"/>
                </a:solidFill>
                <a:latin typeface="Arial"/>
                <a:ea typeface="Arial"/>
                <a:cs typeface="Arial"/>
                <a:sym typeface="Arial"/>
              </a:rPr>
              <a:t>Namespaces</a:t>
            </a:r>
            <a:r>
              <a:rPr b="0" i="0" lang="en" sz="1100" u="none" cap="none" strike="noStrike">
                <a:solidFill>
                  <a:schemeClr val="dk1"/>
                </a:solidFill>
                <a:latin typeface="Arial"/>
                <a:ea typeface="Arial"/>
                <a:cs typeface="Arial"/>
                <a:sym typeface="Arial"/>
              </a:rPr>
              <a:t> are virtual clusters that can sit on top of the same physical cluster.</a:t>
            </a:r>
            <a:endParaRPr b="0" i="0" sz="1400" u="none" cap="none" strike="noStrike">
              <a:solidFill>
                <a:srgbClr val="000000"/>
              </a:solidFill>
              <a:latin typeface="Arial"/>
              <a:ea typeface="Arial"/>
              <a:cs typeface="Arial"/>
              <a:sym typeface="Arial"/>
            </a:endParaRPr>
          </a:p>
        </p:txBody>
      </p:sp>
      <p:sp>
        <p:nvSpPr>
          <p:cNvPr id="1024" name="Google Shape;1024;g142824cfa6a_1_212"/>
          <p:cNvSpPr txBox="1"/>
          <p:nvPr/>
        </p:nvSpPr>
        <p:spPr>
          <a:xfrm>
            <a:off x="5863850" y="1565200"/>
            <a:ext cx="11382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You can think of a Namespace as a virtual cluster inside your Kubernetes cluster. You can have multiple namespaces inside a single Kubernetes cluster, and they are all logically isolated from each other. They can help you and your teams with organization, security, and even performance!</a:t>
            </a:r>
            <a:endParaRPr b="0" i="0" sz="1000" u="none" cap="none" strike="noStrike">
              <a:solidFill>
                <a:srgbClr val="000000"/>
              </a:solidFill>
              <a:latin typeface="Arial"/>
              <a:ea typeface="Arial"/>
              <a:cs typeface="Arial"/>
              <a:sym typeface="Arial"/>
            </a:endParaRPr>
          </a:p>
        </p:txBody>
      </p:sp>
      <p:pic>
        <p:nvPicPr>
          <p:cNvPr id="1025" name="Google Shape;1025;g142824cfa6a_1_212"/>
          <p:cNvPicPr preferRelativeResize="0"/>
          <p:nvPr/>
        </p:nvPicPr>
        <p:blipFill rotWithShape="1">
          <a:blip r:embed="rId6">
            <a:alphaModFix/>
          </a:blip>
          <a:srcRect b="0" l="0" r="0" t="0"/>
          <a:stretch/>
        </p:blipFill>
        <p:spPr>
          <a:xfrm>
            <a:off x="2189675" y="4216100"/>
            <a:ext cx="2513351" cy="734100"/>
          </a:xfrm>
          <a:prstGeom prst="rect">
            <a:avLst/>
          </a:prstGeom>
          <a:noFill/>
          <a:ln>
            <a:noFill/>
          </a:ln>
        </p:spPr>
      </p:pic>
      <p:sp>
        <p:nvSpPr>
          <p:cNvPr id="1026" name="Google Shape;1026;g142824cfa6a_1_212"/>
          <p:cNvSpPr txBox="1"/>
          <p:nvPr/>
        </p:nvSpPr>
        <p:spPr>
          <a:xfrm>
            <a:off x="2231700" y="3205275"/>
            <a:ext cx="1924800" cy="1364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A Namespace is a Kubernetes object that helps group and structure other Kubernetes objects and partitions them in a Kubernetes cluster. This concept allows you to organize or isolate your Kubernetes resources in a box-like form according to their purpose across multiple users and projects in a cluster.</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1027" name="Google Shape;1027;g142824cfa6a_1_212"/>
          <p:cNvSpPr txBox="1"/>
          <p:nvPr/>
        </p:nvSpPr>
        <p:spPr>
          <a:xfrm>
            <a:off x="7211850" y="3295125"/>
            <a:ext cx="1849800" cy="179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600" u="none" cap="none" strike="noStrike">
                <a:solidFill>
                  <a:schemeClr val="dk1"/>
                </a:solidFill>
                <a:latin typeface="Arial"/>
                <a:ea typeface="Arial"/>
                <a:cs typeface="Arial"/>
                <a:sym typeface="Arial"/>
              </a:rPr>
              <a:t>Characteristics of Kubernetes Namespaces:</a:t>
            </a:r>
            <a:endParaRPr b="1" i="0" sz="600" u="none" cap="none" strike="noStrike">
              <a:solidFill>
                <a:schemeClr val="dk1"/>
              </a:solidFill>
              <a:latin typeface="Arial"/>
              <a:ea typeface="Arial"/>
              <a:cs typeface="Arial"/>
              <a:sym typeface="Arial"/>
            </a:endParaRPr>
          </a:p>
          <a:p>
            <a:pPr indent="-266700" lvl="0" marL="457200" marR="0" rtl="0" algn="l">
              <a:lnSpc>
                <a:spcPct val="115000"/>
              </a:lnSpc>
              <a:spcBef>
                <a:spcPts val="120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It provides scope for names</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It has unique names for resources within but not across namespaces</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It does not allow for nesting inside each other</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It is used in an environment with many users spread across multiple teams and projects</a:t>
            </a:r>
            <a:endParaRPr b="0" i="0" sz="600" u="none" cap="none" strike="noStrike">
              <a:solidFill>
                <a:schemeClr val="dk1"/>
              </a:solidFill>
              <a:latin typeface="Arial"/>
              <a:ea typeface="Arial"/>
              <a:cs typeface="Arial"/>
              <a:sym typeface="Arial"/>
            </a:endParaRPr>
          </a:p>
          <a:p>
            <a:pPr indent="-266700" lvl="0" marL="457200" marR="0" rtl="0" algn="l">
              <a:lnSpc>
                <a:spcPct val="115000"/>
              </a:lnSpc>
              <a:spcBef>
                <a:spcPts val="0"/>
              </a:spcBef>
              <a:spcAft>
                <a:spcPts val="0"/>
              </a:spcAft>
              <a:buClr>
                <a:schemeClr val="dk1"/>
              </a:buClr>
              <a:buSzPts val="600"/>
              <a:buFont typeface="Arial"/>
              <a:buChar char="●"/>
            </a:pPr>
            <a:r>
              <a:rPr b="0" i="0" lang="en" sz="600" u="none" cap="none" strike="noStrike">
                <a:solidFill>
                  <a:schemeClr val="dk1"/>
                </a:solidFill>
                <a:latin typeface="Arial"/>
                <a:ea typeface="Arial"/>
                <a:cs typeface="Arial"/>
                <a:sym typeface="Arial"/>
              </a:rPr>
              <a:t>A Kubernetes object can only be in one Namespace</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caeb4e30e2_0_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33" name="Google Shape;1033;g1caeb4e30e2_0_0"/>
          <p:cNvSpPr/>
          <p:nvPr/>
        </p:nvSpPr>
        <p:spPr>
          <a:xfrm>
            <a:off x="2282225" y="521450"/>
            <a:ext cx="19248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Namespace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034" name="Google Shape;1034;g1caeb4e30e2_0_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35" name="Google Shape;1035;g1caeb4e30e2_0_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ns</a:t>
            </a:r>
            <a:endParaRPr b="0" i="0" sz="1400" u="none" cap="none" strike="noStrike">
              <a:solidFill>
                <a:srgbClr val="000000"/>
              </a:solidFill>
              <a:latin typeface="Arial"/>
              <a:ea typeface="Arial"/>
              <a:cs typeface="Arial"/>
              <a:sym typeface="Arial"/>
            </a:endParaRPr>
          </a:p>
        </p:txBody>
      </p:sp>
      <p:pic>
        <p:nvPicPr>
          <p:cNvPr id="1036" name="Google Shape;1036;g1caeb4e30e2_0_0"/>
          <p:cNvPicPr preferRelativeResize="0"/>
          <p:nvPr/>
        </p:nvPicPr>
        <p:blipFill>
          <a:blip r:embed="rId4">
            <a:alphaModFix/>
          </a:blip>
          <a:stretch>
            <a:fillRect/>
          </a:stretch>
        </p:blipFill>
        <p:spPr>
          <a:xfrm>
            <a:off x="1796550" y="1919700"/>
            <a:ext cx="6122600" cy="30163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19a70a73938_0_300"/>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042" name="Google Shape;1042;g19a70a73938_0_300"/>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43" name="Google Shape;1043;g19a70a73938_0_300"/>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ns</a:t>
            </a:r>
            <a:endParaRPr b="0" i="0" sz="1400" u="none" cap="none" strike="noStrike">
              <a:solidFill>
                <a:srgbClr val="000000"/>
              </a:solidFill>
              <a:latin typeface="Arial"/>
              <a:ea typeface="Arial"/>
              <a:cs typeface="Arial"/>
              <a:sym typeface="Arial"/>
            </a:endParaRPr>
          </a:p>
        </p:txBody>
      </p:sp>
      <p:sp>
        <p:nvSpPr>
          <p:cNvPr id="1044" name="Google Shape;1044;g19a70a73938_0_300"/>
          <p:cNvSpPr/>
          <p:nvPr/>
        </p:nvSpPr>
        <p:spPr>
          <a:xfrm>
            <a:off x="3532525" y="507925"/>
            <a:ext cx="2507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1" lang="en" sz="1300">
                <a:solidFill>
                  <a:schemeClr val="dk1"/>
                </a:solidFill>
              </a:rPr>
              <a:t>Namespace</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045" name="Google Shape;1045;g19a70a73938_0_300"/>
          <p:cNvSpPr/>
          <p:nvPr/>
        </p:nvSpPr>
        <p:spPr>
          <a:xfrm>
            <a:off x="2369400" y="1933225"/>
            <a:ext cx="5132400" cy="3215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 sz="1100">
                <a:solidFill>
                  <a:schemeClr val="dk1"/>
                </a:solidFill>
              </a:rPr>
              <a:t>Kubernetes namespace</a:t>
            </a:r>
            <a:r>
              <a:rPr lang="en" sz="1100">
                <a:solidFill>
                  <a:schemeClr val="dk1"/>
                </a:solidFill>
              </a:rPr>
              <a:t> help different projects, teams, or customers to share a Kubernetes cluster.</a:t>
            </a:r>
            <a:endParaRPr b="1" sz="8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g19a70a73938_0_30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051" name="Google Shape;1051;g19a70a73938_0_30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52" name="Google Shape;1052;g19a70a73938_0_308"/>
          <p:cNvSpPr/>
          <p:nvPr/>
        </p:nvSpPr>
        <p:spPr>
          <a:xfrm>
            <a:off x="3532525" y="507925"/>
            <a:ext cx="2507400" cy="3897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t/>
            </a:r>
            <a:endParaRPr b="1" sz="1300">
              <a:solidFill>
                <a:schemeClr val="dk1"/>
              </a:solidFill>
            </a:endParaRPr>
          </a:p>
          <a:p>
            <a:pPr indent="0" lvl="0" marL="0" marR="0" rtl="0" algn="l">
              <a:lnSpc>
                <a:spcPct val="115000"/>
              </a:lnSpc>
              <a:spcBef>
                <a:spcPts val="2400"/>
              </a:spcBef>
              <a:spcAft>
                <a:spcPts val="0"/>
              </a:spcAft>
              <a:buClr>
                <a:schemeClr val="dk1"/>
              </a:buClr>
              <a:buSzPts val="1100"/>
              <a:buFont typeface="Arial"/>
              <a:buNone/>
            </a:pPr>
            <a:r>
              <a:rPr b="1" lang="en" sz="1300">
                <a:solidFill>
                  <a:schemeClr val="dk1"/>
                </a:solidFill>
              </a:rPr>
              <a:t>Namespace</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1053" name="Google Shape;1053;g19a70a73938_0_308"/>
          <p:cNvSpPr/>
          <p:nvPr/>
        </p:nvSpPr>
        <p:spPr>
          <a:xfrm>
            <a:off x="361725" y="1518350"/>
            <a:ext cx="8128200" cy="358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19a70a73938_0_308"/>
          <p:cNvSpPr/>
          <p:nvPr/>
        </p:nvSpPr>
        <p:spPr>
          <a:xfrm>
            <a:off x="605375" y="1674000"/>
            <a:ext cx="1434900" cy="1015200"/>
          </a:xfrm>
          <a:prstGeom prst="bevel">
            <a:avLst>
              <a:gd fmla="val 125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Application Ryann</a:t>
            </a:r>
            <a:endParaRPr sz="1200"/>
          </a:p>
        </p:txBody>
      </p:sp>
      <p:sp>
        <p:nvSpPr>
          <p:cNvPr id="1055" name="Google Shape;1055;g19a70a73938_0_308"/>
          <p:cNvSpPr/>
          <p:nvPr/>
        </p:nvSpPr>
        <p:spPr>
          <a:xfrm>
            <a:off x="2361750" y="1674000"/>
            <a:ext cx="1434900" cy="1015200"/>
          </a:xfrm>
          <a:prstGeom prst="bevel">
            <a:avLst>
              <a:gd fmla="val 125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Lubbock</a:t>
            </a:r>
            <a:endParaRPr/>
          </a:p>
        </p:txBody>
      </p:sp>
      <p:sp>
        <p:nvSpPr>
          <p:cNvPr id="1056" name="Google Shape;1056;g19a70a73938_0_308"/>
          <p:cNvSpPr/>
          <p:nvPr/>
        </p:nvSpPr>
        <p:spPr>
          <a:xfrm>
            <a:off x="4700225" y="3804625"/>
            <a:ext cx="1434900" cy="1015200"/>
          </a:xfrm>
          <a:prstGeom prst="bevel">
            <a:avLst>
              <a:gd fmla="val 12500" name="adj"/>
            </a:avLst>
          </a:prstGeom>
          <a:solidFill>
            <a:srgbClr val="FF00FF"/>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Threedent</a:t>
            </a:r>
            <a:endParaRPr/>
          </a:p>
        </p:txBody>
      </p:sp>
      <p:sp>
        <p:nvSpPr>
          <p:cNvPr id="1057" name="Google Shape;1057;g19a70a73938_0_308"/>
          <p:cNvSpPr/>
          <p:nvPr/>
        </p:nvSpPr>
        <p:spPr>
          <a:xfrm>
            <a:off x="6977575" y="3721650"/>
            <a:ext cx="1434900" cy="1015200"/>
          </a:xfrm>
          <a:prstGeom prst="bevel">
            <a:avLst>
              <a:gd fmla="val 12500" name="adj"/>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Houston</a:t>
            </a:r>
            <a:endParaRPr/>
          </a:p>
        </p:txBody>
      </p:sp>
      <p:sp>
        <p:nvSpPr>
          <p:cNvPr id="1058" name="Google Shape;1058;g19a70a73938_0_308"/>
          <p:cNvSpPr/>
          <p:nvPr/>
        </p:nvSpPr>
        <p:spPr>
          <a:xfrm>
            <a:off x="6358475" y="1701575"/>
            <a:ext cx="1434900" cy="1015200"/>
          </a:xfrm>
          <a:prstGeom prst="bevel">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Dallas</a:t>
            </a:r>
            <a:endParaRPr/>
          </a:p>
        </p:txBody>
      </p:sp>
      <p:sp>
        <p:nvSpPr>
          <p:cNvPr id="1059" name="Google Shape;1059;g19a70a73938_0_308"/>
          <p:cNvSpPr/>
          <p:nvPr/>
        </p:nvSpPr>
        <p:spPr>
          <a:xfrm>
            <a:off x="4230150" y="1674000"/>
            <a:ext cx="1434900" cy="1015200"/>
          </a:xfrm>
          <a:prstGeom prst="bevel">
            <a:avLst>
              <a:gd fmla="val 12500"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Austin</a:t>
            </a:r>
            <a:endParaRPr/>
          </a:p>
        </p:txBody>
      </p:sp>
      <p:sp>
        <p:nvSpPr>
          <p:cNvPr id="1060" name="Google Shape;1060;g19a70a73938_0_308"/>
          <p:cNvSpPr/>
          <p:nvPr/>
        </p:nvSpPr>
        <p:spPr>
          <a:xfrm>
            <a:off x="663775" y="2789425"/>
            <a:ext cx="1434900" cy="1015200"/>
          </a:xfrm>
          <a:prstGeom prst="bevel">
            <a:avLst>
              <a:gd fmla="val 125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Odilia</a:t>
            </a:r>
            <a:endParaRPr/>
          </a:p>
        </p:txBody>
      </p:sp>
      <p:sp>
        <p:nvSpPr>
          <p:cNvPr id="1061" name="Google Shape;1061;g19a70a73938_0_308"/>
          <p:cNvSpPr/>
          <p:nvPr/>
        </p:nvSpPr>
        <p:spPr>
          <a:xfrm>
            <a:off x="663775" y="3904850"/>
            <a:ext cx="1434900" cy="1015200"/>
          </a:xfrm>
          <a:prstGeom prst="bevel">
            <a:avLst>
              <a:gd fmla="val 125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Washington</a:t>
            </a:r>
            <a:endParaRPr/>
          </a:p>
        </p:txBody>
      </p:sp>
      <p:sp>
        <p:nvSpPr>
          <p:cNvPr id="1062" name="Google Shape;1062;g19a70a73938_0_308"/>
          <p:cNvSpPr/>
          <p:nvPr/>
        </p:nvSpPr>
        <p:spPr>
          <a:xfrm>
            <a:off x="2599050" y="3804625"/>
            <a:ext cx="1434900" cy="1015200"/>
          </a:xfrm>
          <a:prstGeom prst="bevel">
            <a:avLst>
              <a:gd fmla="val 125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Application Canary</a:t>
            </a:r>
            <a:endParaRPr/>
          </a:p>
        </p:txBody>
      </p:sp>
      <p:sp>
        <p:nvSpPr>
          <p:cNvPr id="1063" name="Google Shape;1063;g19a70a73938_0_308"/>
          <p:cNvSpPr txBox="1"/>
          <p:nvPr/>
        </p:nvSpPr>
        <p:spPr>
          <a:xfrm rot="5400000">
            <a:off x="7972975" y="2499675"/>
            <a:ext cx="1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CLUSTER</a:t>
            </a:r>
            <a:endParaRPr/>
          </a:p>
        </p:txBody>
      </p:sp>
      <p:sp>
        <p:nvSpPr>
          <p:cNvPr id="1064" name="Google Shape;1064;g19a70a73938_0_308"/>
          <p:cNvSpPr txBox="1"/>
          <p:nvPr/>
        </p:nvSpPr>
        <p:spPr>
          <a:xfrm>
            <a:off x="118100" y="712975"/>
            <a:ext cx="1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Namespaces</a:t>
            </a:r>
            <a:endParaRPr/>
          </a:p>
        </p:txBody>
      </p:sp>
      <p:sp>
        <p:nvSpPr>
          <p:cNvPr id="1065" name="Google Shape;1065;g19a70a73938_0_308"/>
          <p:cNvSpPr/>
          <p:nvPr/>
        </p:nvSpPr>
        <p:spPr>
          <a:xfrm>
            <a:off x="1329525" y="845050"/>
            <a:ext cx="453300" cy="162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g19a70a73938_0_32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071" name="Google Shape;1071;g19a70a73938_0_32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72" name="Google Shape;1072;g19a70a73938_0_329"/>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de we make sure pods are </a:t>
            </a:r>
            <a:r>
              <a:rPr b="1" lang="en" sz="1700">
                <a:solidFill>
                  <a:srgbClr val="0000FF"/>
                </a:solidFill>
              </a:rPr>
              <a:t>in running state a creation time</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073" name="Google Shape;1073;g19a70a73938_0_329"/>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Livenessprobe</a:t>
            </a:r>
            <a:endParaRPr b="1" sz="1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142824cfa6a_1_21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79" name="Google Shape;1079;g142824cfa6a_1_219"/>
          <p:cNvSpPr/>
          <p:nvPr/>
        </p:nvSpPr>
        <p:spPr>
          <a:xfrm>
            <a:off x="3423700" y="618775"/>
            <a:ext cx="2259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Liveness Probe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080" name="Google Shape;1080;g142824cfa6a_1_21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81" name="Google Shape;1081;g142824cfa6a_1_21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142824cfa6a_1_219"/>
          <p:cNvSpPr txBox="1"/>
          <p:nvPr/>
        </p:nvSpPr>
        <p:spPr>
          <a:xfrm>
            <a:off x="157275" y="292075"/>
            <a:ext cx="1535100" cy="272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kubelet  uses liveness probes to know when to restart a container. For example, liveness probes could catch a deadlock, where an application is running, but unable to make progress. Restarting a container in such a state can help to make the application more available despite bugs.</a:t>
            </a:r>
            <a:endParaRPr b="0" i="0" sz="1400" u="none" cap="none" strike="noStrike">
              <a:solidFill>
                <a:srgbClr val="000000"/>
              </a:solidFill>
              <a:latin typeface="Arial"/>
              <a:ea typeface="Arial"/>
              <a:cs typeface="Arial"/>
              <a:sym typeface="Arial"/>
            </a:endParaRPr>
          </a:p>
        </p:txBody>
      </p:sp>
      <p:pic>
        <p:nvPicPr>
          <p:cNvPr id="1083" name="Google Shape;1083;g142824cfa6a_1_219"/>
          <p:cNvPicPr preferRelativeResize="0"/>
          <p:nvPr/>
        </p:nvPicPr>
        <p:blipFill rotWithShape="1">
          <a:blip r:embed="rId4">
            <a:alphaModFix/>
          </a:blip>
          <a:srcRect b="0" l="0" r="0" t="0"/>
          <a:stretch/>
        </p:blipFill>
        <p:spPr>
          <a:xfrm>
            <a:off x="1859750" y="1667725"/>
            <a:ext cx="1755308" cy="3016327"/>
          </a:xfrm>
          <a:prstGeom prst="rect">
            <a:avLst/>
          </a:prstGeom>
          <a:noFill/>
          <a:ln>
            <a:noFill/>
          </a:ln>
        </p:spPr>
      </p:pic>
      <p:sp>
        <p:nvSpPr>
          <p:cNvPr id="1084" name="Google Shape;1084;g142824cfa6a_1_219"/>
          <p:cNvSpPr txBox="1"/>
          <p:nvPr/>
        </p:nvSpPr>
        <p:spPr>
          <a:xfrm>
            <a:off x="3909225" y="1452850"/>
            <a:ext cx="11085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periodSeconds field specifies that the kubelet should perform a </a:t>
            </a:r>
            <a:r>
              <a:rPr b="0" i="1" lang="en" sz="1100" u="none" cap="none" strike="noStrike">
                <a:solidFill>
                  <a:schemeClr val="dk1"/>
                </a:solidFill>
                <a:latin typeface="Arial"/>
                <a:ea typeface="Arial"/>
                <a:cs typeface="Arial"/>
                <a:sym typeface="Arial"/>
              </a:rPr>
              <a:t>liveness probe</a:t>
            </a:r>
            <a:r>
              <a:rPr b="0" i="0" lang="en" sz="1100" u="none" cap="none" strike="noStrike">
                <a:solidFill>
                  <a:schemeClr val="dk1"/>
                </a:solidFill>
                <a:latin typeface="Arial"/>
                <a:ea typeface="Arial"/>
                <a:cs typeface="Arial"/>
                <a:sym typeface="Arial"/>
              </a:rPr>
              <a:t> every 5 seconds. </a:t>
            </a:r>
            <a:endParaRPr b="0" i="0" sz="1400" u="none" cap="none" strike="noStrike">
              <a:solidFill>
                <a:srgbClr val="000000"/>
              </a:solidFill>
              <a:latin typeface="Arial"/>
              <a:ea typeface="Arial"/>
              <a:cs typeface="Arial"/>
              <a:sym typeface="Arial"/>
            </a:endParaRPr>
          </a:p>
        </p:txBody>
      </p:sp>
      <p:sp>
        <p:nvSpPr>
          <p:cNvPr id="1085" name="Google Shape;1085;g142824cfa6a_1_219"/>
          <p:cNvSpPr txBox="1"/>
          <p:nvPr/>
        </p:nvSpPr>
        <p:spPr>
          <a:xfrm>
            <a:off x="5279700" y="1580175"/>
            <a:ext cx="1755300" cy="243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livenessProbe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Indicates whether the container is running. If the liveness probe fails, the kubelet kills the container, and the container is subjected to its</a:t>
            </a:r>
            <a:r>
              <a:rPr b="0" i="0" lang="en" sz="11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 </a:t>
            </a:r>
            <a:r>
              <a:rPr b="0" i="0" lang="en" sz="1100" u="sng" cap="none" strike="noStrike">
                <a:solidFill>
                  <a:schemeClr val="hlink"/>
                </a:solidFill>
                <a:latin typeface="Arial"/>
                <a:ea typeface="Arial"/>
                <a:cs typeface="Arial"/>
                <a:sym typeface="Arial"/>
                <a:hlinkClick r:id="rId6"/>
              </a:rPr>
              <a:t>restart policy</a:t>
            </a:r>
            <a:r>
              <a:rPr b="0" i="0" lang="en" sz="1100" u="none" cap="none" strike="noStrike">
                <a:solidFill>
                  <a:schemeClr val="dk1"/>
                </a:solidFill>
                <a:latin typeface="Arial"/>
                <a:ea typeface="Arial"/>
                <a:cs typeface="Arial"/>
                <a:sym typeface="Arial"/>
              </a:rPr>
              <a:t>. If a container does not provide a liveness probe, the default state is Success.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142824cfa6a_1_219"/>
          <p:cNvSpPr txBox="1"/>
          <p:nvPr/>
        </p:nvSpPr>
        <p:spPr>
          <a:xfrm>
            <a:off x="7346650" y="1422900"/>
            <a:ext cx="1243200" cy="253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Kubernetes liveness probes determine whether your pods are running normally. Setting up these probes helps you check whether your workloads are healthy. They can identify application instances that have entered a failed state, even when the</a:t>
            </a:r>
            <a:r>
              <a:rPr b="0" i="0" lang="en" sz="900" u="none" cap="none" strike="noStrike">
                <a:solidFill>
                  <a:schemeClr val="dk1"/>
                </a:solidFill>
                <a:uFill>
                  <a:noFill/>
                </a:uFill>
                <a:latin typeface="Arial"/>
                <a:ea typeface="Arial"/>
                <a:cs typeface="Arial"/>
                <a:sym typeface="Arial"/>
                <a:hlinkClick r:id="rId7">
                  <a:extLst>
                    <a:ext uri="{A12FA001-AC4F-418D-AE19-62706E023703}">
                      <ahyp:hlinkClr val="tx"/>
                    </a:ext>
                  </a:extLst>
                </a:hlinkClick>
              </a:rPr>
              <a:t> </a:t>
            </a:r>
            <a:r>
              <a:rPr b="0" i="0" lang="en" sz="900" u="sng" cap="none" strike="noStrike">
                <a:solidFill>
                  <a:schemeClr val="hlink"/>
                </a:solidFill>
                <a:latin typeface="Arial"/>
                <a:ea typeface="Arial"/>
                <a:cs typeface="Arial"/>
                <a:sym typeface="Arial"/>
                <a:hlinkClick r:id="rId8"/>
              </a:rPr>
              <a:t>pod</a:t>
            </a:r>
            <a:r>
              <a:rPr b="0" i="0" lang="en" sz="900" u="none" cap="none" strike="noStrike">
                <a:solidFill>
                  <a:schemeClr val="dk1"/>
                </a:solidFill>
                <a:latin typeface="Arial"/>
                <a:ea typeface="Arial"/>
                <a:cs typeface="Arial"/>
                <a:sym typeface="Arial"/>
              </a:rPr>
              <a:t> that contains the instance appears to be operational.</a:t>
            </a:r>
            <a:endParaRPr b="0" i="0" sz="1200" u="none" cap="none" strike="noStrike">
              <a:solidFill>
                <a:srgbClr val="000000"/>
              </a:solidFill>
              <a:latin typeface="Arial"/>
              <a:ea typeface="Arial"/>
              <a:cs typeface="Arial"/>
              <a:sym typeface="Arial"/>
            </a:endParaRPr>
          </a:p>
        </p:txBody>
      </p:sp>
      <p:sp>
        <p:nvSpPr>
          <p:cNvPr id="1087" name="Google Shape;1087;g142824cfa6a_1_219"/>
          <p:cNvSpPr txBox="1"/>
          <p:nvPr/>
        </p:nvSpPr>
        <p:spPr>
          <a:xfrm>
            <a:off x="59900" y="3220250"/>
            <a:ext cx="13704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Liveness probes are a mechanism for indicating your application’s internal health to the</a:t>
            </a:r>
            <a:r>
              <a:rPr b="0" i="0" lang="en" sz="800" u="none" cap="none" strike="noStrike">
                <a:solidFill>
                  <a:schemeClr val="dk1"/>
                </a:solidFill>
                <a:uFill>
                  <a:noFill/>
                </a:uFill>
                <a:latin typeface="Arial"/>
                <a:ea typeface="Arial"/>
                <a:cs typeface="Arial"/>
                <a:sym typeface="Arial"/>
                <a:hlinkClick r:id="rId9">
                  <a:extLst>
                    <a:ext uri="{A12FA001-AC4F-418D-AE19-62706E023703}">
                      <ahyp:hlinkClr val="tx"/>
                    </a:ext>
                  </a:extLst>
                </a:hlinkClick>
              </a:rPr>
              <a:t> </a:t>
            </a:r>
            <a:r>
              <a:rPr b="0" i="0" lang="en" sz="800" u="sng" cap="none" strike="noStrike">
                <a:solidFill>
                  <a:schemeClr val="hlink"/>
                </a:solidFill>
                <a:latin typeface="Arial"/>
                <a:ea typeface="Arial"/>
                <a:cs typeface="Arial"/>
                <a:sym typeface="Arial"/>
                <a:hlinkClick r:id="rId10"/>
              </a:rPr>
              <a:t>Kubernetes control plane</a:t>
            </a:r>
            <a:r>
              <a:rPr b="0" i="0" lang="en" sz="800" u="none" cap="none" strike="noStrike">
                <a:solidFill>
                  <a:schemeClr val="dk1"/>
                </a:solidFill>
                <a:latin typeface="Arial"/>
                <a:ea typeface="Arial"/>
                <a:cs typeface="Arial"/>
                <a:sym typeface="Arial"/>
              </a:rPr>
              <a:t>. Kubernetes uses liveness probes to detect issues within your pods. When a liveness check fails, Kubernetes restarts the container in an attempt to restore your service to an operational state.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1a09347d74_3_1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33" name="Google Shape;133;g21a09347d74_3_11"/>
          <p:cNvSpPr/>
          <p:nvPr/>
        </p:nvSpPr>
        <p:spPr>
          <a:xfrm>
            <a:off x="2282225" y="521450"/>
            <a:ext cx="42663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Node Components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34" name="Google Shape;134;g21a09347d74_3_1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35" name="Google Shape;135;g21a09347d74_3_11"/>
          <p:cNvPicPr preferRelativeResize="0"/>
          <p:nvPr/>
        </p:nvPicPr>
        <p:blipFill>
          <a:blip r:embed="rId4">
            <a:alphaModFix/>
          </a:blip>
          <a:stretch>
            <a:fillRect/>
          </a:stretch>
        </p:blipFill>
        <p:spPr>
          <a:xfrm>
            <a:off x="1505525" y="1566900"/>
            <a:ext cx="5602451" cy="3513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9a70a73938_0_33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93" name="Google Shape;1093;g19a70a73938_0_336"/>
          <p:cNvSpPr/>
          <p:nvPr/>
        </p:nvSpPr>
        <p:spPr>
          <a:xfrm>
            <a:off x="3423700" y="618775"/>
            <a:ext cx="2259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Liveness Probe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094" name="Google Shape;1094;g19a70a73938_0_33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095" name="Google Shape;1095;g19a70a73938_0_33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19a70a73938_0_336"/>
          <p:cNvSpPr/>
          <p:nvPr/>
        </p:nvSpPr>
        <p:spPr>
          <a:xfrm>
            <a:off x="2369400" y="1933225"/>
            <a:ext cx="5132400" cy="3215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en" sz="1100">
                <a:solidFill>
                  <a:schemeClr val="dk1"/>
                </a:solidFill>
              </a:rPr>
              <a:t>livenessProbe</a:t>
            </a:r>
            <a:endParaRPr b="1" sz="1100">
              <a:solidFill>
                <a:schemeClr val="dk1"/>
              </a:solidFill>
            </a:endParaRPr>
          </a:p>
          <a:p>
            <a:pPr indent="0" lvl="0" marL="0" rtl="0" algn="l">
              <a:spcBef>
                <a:spcPts val="0"/>
              </a:spcBef>
              <a:spcAft>
                <a:spcPts val="0"/>
              </a:spcAft>
              <a:buNone/>
            </a:pPr>
            <a:r>
              <a:rPr lang="en" sz="1100">
                <a:solidFill>
                  <a:schemeClr val="dk1"/>
                </a:solidFill>
              </a:rPr>
              <a:t>Indicates whether the container is running. If the liveness probe fails, the kubelet kills the container, and the container is subjected to its restart policy.</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If a container does not provide a liveness probe, the default state is Success.</a:t>
            </a:r>
            <a:endParaRPr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19a70a73938_0_351"/>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102" name="Google Shape;1102;g19a70a73938_0_35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03" name="Google Shape;1103;g19a70a73938_0_351"/>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de we make sure pods are </a:t>
            </a:r>
            <a:r>
              <a:rPr b="1" lang="en" sz="1700">
                <a:solidFill>
                  <a:srgbClr val="0000FF"/>
                </a:solidFill>
              </a:rPr>
              <a:t>ready to accept connection or traffic </a:t>
            </a:r>
            <a:r>
              <a:rPr b="1" lang="en" sz="1700">
                <a:solidFill>
                  <a:schemeClr val="dk1"/>
                </a:solidFill>
              </a:rPr>
              <a:t>in K8S ?</a:t>
            </a:r>
            <a:endParaRPr sz="1200"/>
          </a:p>
        </p:txBody>
      </p:sp>
      <p:sp>
        <p:nvSpPr>
          <p:cNvPr id="1104" name="Google Shape;1104;g19a70a73938_0_351"/>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Readi</a:t>
            </a:r>
            <a:r>
              <a:rPr b="1" lang="en" sz="1500">
                <a:solidFill>
                  <a:schemeClr val="dk1"/>
                </a:solidFill>
              </a:rPr>
              <a:t>nessprobe</a:t>
            </a:r>
            <a:endParaRPr b="1" sz="10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142824cfa6a_1_22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10" name="Google Shape;1110;g142824cfa6a_1_226"/>
          <p:cNvSpPr/>
          <p:nvPr/>
        </p:nvSpPr>
        <p:spPr>
          <a:xfrm>
            <a:off x="2282225" y="521450"/>
            <a:ext cx="25161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Readiness Probe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111" name="Google Shape;1111;g142824cfa6a_1_22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12" name="Google Shape;1112;g142824cfa6a_1_22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42824cfa6a_1_226"/>
          <p:cNvSpPr txBox="1"/>
          <p:nvPr/>
        </p:nvSpPr>
        <p:spPr>
          <a:xfrm>
            <a:off x="149775" y="277100"/>
            <a:ext cx="16755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rgbClr val="000000"/>
                </a:solidFill>
                <a:latin typeface="Arial"/>
                <a:ea typeface="Arial"/>
                <a:cs typeface="Arial"/>
                <a:sym typeface="Arial"/>
              </a:rPr>
              <a:t>readinessProbe</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Arial"/>
                <a:ea typeface="Arial"/>
                <a:cs typeface="Arial"/>
                <a:sym typeface="Arial"/>
              </a:rPr>
              <a:t>Indicates whether the container is ready to respond to requests. If the readiness probe fails, the endpoints controller removes the Pod's IP address from the endpoints of all Services that match the Pod. The default state of readiness before the initial delay is Failure. If a container does not provide a readiness probe, the default state is Success.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14" name="Google Shape;1114;g142824cfa6a_1_226"/>
          <p:cNvPicPr preferRelativeResize="0"/>
          <p:nvPr/>
        </p:nvPicPr>
        <p:blipFill rotWithShape="1">
          <a:blip r:embed="rId4">
            <a:alphaModFix/>
          </a:blip>
          <a:srcRect b="0" l="0" r="0" t="0"/>
          <a:stretch/>
        </p:blipFill>
        <p:spPr>
          <a:xfrm>
            <a:off x="2201022" y="1422175"/>
            <a:ext cx="1781974" cy="3445651"/>
          </a:xfrm>
          <a:prstGeom prst="rect">
            <a:avLst/>
          </a:prstGeom>
          <a:noFill/>
          <a:ln>
            <a:noFill/>
          </a:ln>
        </p:spPr>
      </p:pic>
      <p:sp>
        <p:nvSpPr>
          <p:cNvPr id="1115" name="Google Shape;1115;g142824cfa6a_1_226"/>
          <p:cNvSpPr txBox="1"/>
          <p:nvPr/>
        </p:nvSpPr>
        <p:spPr>
          <a:xfrm>
            <a:off x="4328600" y="1700000"/>
            <a:ext cx="15279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The kubelet uses </a:t>
            </a:r>
            <a:r>
              <a:rPr b="1" i="0" lang="en" sz="1100" u="none" cap="none" strike="noStrike">
                <a:solidFill>
                  <a:srgbClr val="000000"/>
                </a:solidFill>
                <a:latin typeface="Arial"/>
                <a:ea typeface="Arial"/>
                <a:cs typeface="Arial"/>
                <a:sym typeface="Arial"/>
              </a:rPr>
              <a:t>readiness probes </a:t>
            </a:r>
            <a:r>
              <a:rPr b="0" i="0" lang="en" sz="1100" u="none" cap="none" strike="noStrike">
                <a:solidFill>
                  <a:srgbClr val="000000"/>
                </a:solidFill>
                <a:latin typeface="Arial"/>
                <a:ea typeface="Arial"/>
                <a:cs typeface="Arial"/>
                <a:sym typeface="Arial"/>
              </a:rPr>
              <a:t>to know when a container is ready to start accepting traffic.</a:t>
            </a:r>
            <a:endParaRPr b="0" i="0" sz="1100" u="none" cap="none" strike="noStrike">
              <a:solidFill>
                <a:srgbClr val="000000"/>
              </a:solidFill>
              <a:latin typeface="Arial"/>
              <a:ea typeface="Arial"/>
              <a:cs typeface="Arial"/>
              <a:sym typeface="Arial"/>
            </a:endParaRPr>
          </a:p>
        </p:txBody>
      </p:sp>
      <p:sp>
        <p:nvSpPr>
          <p:cNvPr id="1116" name="Google Shape;1116;g142824cfa6a_1_226"/>
          <p:cNvSpPr txBox="1"/>
          <p:nvPr/>
        </p:nvSpPr>
        <p:spPr>
          <a:xfrm>
            <a:off x="6597750" y="1670025"/>
            <a:ext cx="8172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1" lang="en" sz="1100" u="none" cap="none" strike="noStrike">
                <a:solidFill>
                  <a:schemeClr val="dk1"/>
                </a:solidFill>
                <a:latin typeface="Arial"/>
                <a:ea typeface="Arial"/>
                <a:cs typeface="Arial"/>
                <a:sym typeface="Arial"/>
              </a:rPr>
              <a:t>readinessProbe</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Indicates whether the container is ready to respond to requests.</a:t>
            </a:r>
            <a:endParaRPr b="0" i="0" sz="1400" u="none" cap="none" strike="noStrike">
              <a:solidFill>
                <a:srgbClr val="000000"/>
              </a:solidFill>
              <a:latin typeface="Arial"/>
              <a:ea typeface="Arial"/>
              <a:cs typeface="Arial"/>
              <a:sym typeface="Arial"/>
            </a:endParaRPr>
          </a:p>
        </p:txBody>
      </p:sp>
      <p:sp>
        <p:nvSpPr>
          <p:cNvPr id="1117" name="Google Shape;1117;g142824cfa6a_1_226"/>
          <p:cNvSpPr txBox="1"/>
          <p:nvPr/>
        </p:nvSpPr>
        <p:spPr>
          <a:xfrm>
            <a:off x="7631150" y="1040950"/>
            <a:ext cx="13479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Readiness probes</a:t>
            </a:r>
            <a:r>
              <a:rPr b="0" i="0" lang="en" sz="900" u="none" cap="none" strike="noStrike">
                <a:solidFill>
                  <a:srgbClr val="000000"/>
                </a:solidFill>
                <a:latin typeface="Arial"/>
                <a:ea typeface="Arial"/>
                <a:cs typeface="Arial"/>
                <a:sym typeface="Arial"/>
              </a:rPr>
              <a:t>, like many management functions, are a way for you to ensure that your Kubernetes cluster is taking advantage of the features that keep your application available. Just like other systems, probes need to be designed to provide proper startup feedback within the cluster to make applications available. We will discuss using the Readiness probe in conjunction with others to provide proper application startup within a Kubernetes cluster.</a:t>
            </a:r>
            <a:endParaRPr b="0" i="0" sz="900" u="none" cap="none" strike="noStrike">
              <a:solidFill>
                <a:srgbClr val="000000"/>
              </a:solidFill>
              <a:latin typeface="Arial"/>
              <a:ea typeface="Arial"/>
              <a:cs typeface="Arial"/>
              <a:sym typeface="Arial"/>
            </a:endParaRPr>
          </a:p>
        </p:txBody>
      </p:sp>
      <p:sp>
        <p:nvSpPr>
          <p:cNvPr id="1118" name="Google Shape;1118;g142824cfa6a_1_226"/>
          <p:cNvSpPr txBox="1"/>
          <p:nvPr/>
        </p:nvSpPr>
        <p:spPr>
          <a:xfrm>
            <a:off x="4635650" y="2823325"/>
            <a:ext cx="1632600" cy="234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Similar to other probes, it checks to ensure the container is ready to accept traffic. Unlike the liveness probe which checks to see if things remain ship-shape, the readiness probe makes sure things are in a state that traffic can start flowing. </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rgbClr val="000000"/>
                </a:solidFill>
                <a:latin typeface="Arial"/>
                <a:ea typeface="Arial"/>
                <a:cs typeface="Arial"/>
                <a:sym typeface="Arial"/>
              </a:rPr>
              <a:t>This is at the pod level. Meaning all of the containers must be in a ready state prior to anything being passed to the service. The startup probe, while also similar, is at the application level. It would be active prior to any liveness or readiness probes.</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g19a70a73938_0_358"/>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24" name="Google Shape;1124;g19a70a73938_0_358"/>
          <p:cNvSpPr/>
          <p:nvPr/>
        </p:nvSpPr>
        <p:spPr>
          <a:xfrm>
            <a:off x="3423700" y="618775"/>
            <a:ext cx="22599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900">
                <a:solidFill>
                  <a:schemeClr val="dk1"/>
                </a:solidFill>
              </a:rPr>
              <a:t>Readi</a:t>
            </a:r>
            <a:r>
              <a:rPr b="1" i="0" lang="en" sz="1900" u="none" cap="none" strike="noStrike">
                <a:solidFill>
                  <a:schemeClr val="dk1"/>
                </a:solidFill>
                <a:latin typeface="Arial"/>
                <a:ea typeface="Arial"/>
                <a:cs typeface="Arial"/>
                <a:sym typeface="Arial"/>
              </a:rPr>
              <a:t>ness Probe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125" name="Google Shape;1125;g19a70a73938_0_35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26" name="Google Shape;1126;g19a70a73938_0_358"/>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19a70a73938_0_358"/>
          <p:cNvSpPr/>
          <p:nvPr/>
        </p:nvSpPr>
        <p:spPr>
          <a:xfrm>
            <a:off x="2369400" y="1933225"/>
            <a:ext cx="5132400" cy="32154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i="1" lang="en" sz="1100">
                <a:solidFill>
                  <a:schemeClr val="dk1"/>
                </a:solidFill>
              </a:rPr>
              <a:t>readinessProbe</a:t>
            </a:r>
            <a:r>
              <a:rPr b="1" lang="en" sz="1100">
                <a:solidFill>
                  <a:schemeClr val="dk1"/>
                </a:solidFill>
              </a:rPr>
              <a:t>: </a:t>
            </a:r>
            <a:r>
              <a:rPr lang="en" sz="1100">
                <a:solidFill>
                  <a:schemeClr val="dk1"/>
                </a:solidFill>
              </a:rPr>
              <a:t>Indicates whether the container is ready to respond to requests.</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142824cfa6a_1_279"/>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33" name="Google Shape;1133;g142824cfa6a_1_279"/>
          <p:cNvSpPr/>
          <p:nvPr/>
        </p:nvSpPr>
        <p:spPr>
          <a:xfrm>
            <a:off x="1149625" y="547000"/>
            <a:ext cx="61227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Kubernetes Object: Readiness Probe vs Liveness probe</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134" name="Google Shape;1134;g142824cfa6a_1_279"/>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35" name="Google Shape;1135;g142824cfa6a_1_279"/>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142824cfa6a_1_279"/>
          <p:cNvSpPr txBox="1"/>
          <p:nvPr/>
        </p:nvSpPr>
        <p:spPr>
          <a:xfrm>
            <a:off x="546700" y="1812325"/>
            <a:ext cx="14454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livenessProbe: </a:t>
            </a:r>
            <a:r>
              <a:rPr b="0" i="0" lang="en" sz="1100" u="none" cap="none" strike="noStrike">
                <a:solidFill>
                  <a:schemeClr val="dk1"/>
                </a:solidFill>
                <a:latin typeface="Arial"/>
                <a:ea typeface="Arial"/>
                <a:cs typeface="Arial"/>
                <a:sym typeface="Arial"/>
              </a:rPr>
              <a:t>Indicates whether the container is running. · </a:t>
            </a:r>
            <a:r>
              <a:rPr b="1" i="1" lang="en" sz="1100" u="none" cap="none" strike="noStrike">
                <a:solidFill>
                  <a:schemeClr val="dk1"/>
                </a:solidFill>
                <a:latin typeface="Arial"/>
                <a:ea typeface="Arial"/>
                <a:cs typeface="Arial"/>
                <a:sym typeface="Arial"/>
              </a:rPr>
              <a:t>readinessProbe</a:t>
            </a:r>
            <a:r>
              <a:rPr b="1" i="0" lang="en" sz="11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Indicates whether the container is ready to respond to requests.</a:t>
            </a:r>
            <a:endParaRPr b="0" i="0" sz="1400" u="none" cap="none" strike="noStrike">
              <a:solidFill>
                <a:srgbClr val="000000"/>
              </a:solidFill>
              <a:latin typeface="Arial"/>
              <a:ea typeface="Arial"/>
              <a:cs typeface="Arial"/>
              <a:sym typeface="Arial"/>
            </a:endParaRPr>
          </a:p>
        </p:txBody>
      </p:sp>
      <p:pic>
        <p:nvPicPr>
          <p:cNvPr id="1137" name="Google Shape;1137;g142824cfa6a_1_279"/>
          <p:cNvPicPr preferRelativeResize="0"/>
          <p:nvPr/>
        </p:nvPicPr>
        <p:blipFill rotWithShape="1">
          <a:blip r:embed="rId4">
            <a:alphaModFix/>
          </a:blip>
          <a:srcRect b="0" l="0" r="0" t="0"/>
          <a:stretch/>
        </p:blipFill>
        <p:spPr>
          <a:xfrm>
            <a:off x="2257575" y="1422175"/>
            <a:ext cx="1730149" cy="3031627"/>
          </a:xfrm>
          <a:prstGeom prst="rect">
            <a:avLst/>
          </a:prstGeom>
          <a:noFill/>
          <a:ln>
            <a:noFill/>
          </a:ln>
        </p:spPr>
      </p:pic>
      <p:sp>
        <p:nvSpPr>
          <p:cNvPr id="1138" name="Google Shape;1138;g142824cfa6a_1_279"/>
          <p:cNvSpPr txBox="1"/>
          <p:nvPr/>
        </p:nvSpPr>
        <p:spPr>
          <a:xfrm>
            <a:off x="4268700" y="1677525"/>
            <a:ext cx="22092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Liveness and Readiness probes are used to control the health of an application running inside a Pod’s container. Both of them are very similar in functionality, and usage.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19a70a73938_0_36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44" name="Google Shape;1144;g19a70a73938_0_366"/>
          <p:cNvSpPr/>
          <p:nvPr/>
        </p:nvSpPr>
        <p:spPr>
          <a:xfrm>
            <a:off x="2412375" y="618775"/>
            <a:ext cx="4629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500">
                <a:solidFill>
                  <a:schemeClr val="dk1"/>
                </a:solidFill>
              </a:rPr>
              <a:t>Readi</a:t>
            </a:r>
            <a:r>
              <a:rPr b="1" i="0" lang="en" sz="1500" u="none" cap="none" strike="noStrike">
                <a:solidFill>
                  <a:schemeClr val="dk1"/>
                </a:solidFill>
                <a:latin typeface="Arial"/>
                <a:ea typeface="Arial"/>
                <a:cs typeface="Arial"/>
                <a:sym typeface="Arial"/>
              </a:rPr>
              <a:t>ness probe  vs Liveness  Probe</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u="none" cap="none" strike="noStrike">
              <a:solidFill>
                <a:schemeClr val="dk1"/>
              </a:solidFill>
              <a:latin typeface="Times New Roman"/>
              <a:ea typeface="Times New Roman"/>
              <a:cs typeface="Times New Roman"/>
              <a:sym typeface="Times New Roman"/>
            </a:endParaRPr>
          </a:p>
        </p:txBody>
      </p:sp>
      <p:pic>
        <p:nvPicPr>
          <p:cNvPr id="1145" name="Google Shape;1145;g19a70a73938_0_36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46" name="Google Shape;1146;g19a70a73938_0_366"/>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19a70a73938_0_366"/>
          <p:cNvSpPr/>
          <p:nvPr/>
        </p:nvSpPr>
        <p:spPr>
          <a:xfrm>
            <a:off x="0" y="1520375"/>
            <a:ext cx="2628900" cy="27729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i="1" lang="en" sz="1100">
                <a:solidFill>
                  <a:schemeClr val="dk1"/>
                </a:solidFill>
              </a:rPr>
              <a:t>readinessProbe</a:t>
            </a:r>
            <a:endParaRPr b="1" sz="1100">
              <a:solidFill>
                <a:schemeClr val="dk1"/>
              </a:solidFill>
            </a:endParaRPr>
          </a:p>
          <a:p>
            <a:pPr indent="0" lvl="0" marL="0" rtl="0" algn="l">
              <a:spcBef>
                <a:spcPts val="0"/>
              </a:spcBef>
              <a:spcAft>
                <a:spcPts val="0"/>
              </a:spcAft>
              <a:buNone/>
            </a:pPr>
            <a:r>
              <a:rPr lang="en" sz="1100">
                <a:solidFill>
                  <a:schemeClr val="dk1"/>
                </a:solidFill>
              </a:rPr>
              <a:t>Indicates whether the container is ready to respond to requests.</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1148" name="Google Shape;1148;g19a70a73938_0_366"/>
          <p:cNvSpPr/>
          <p:nvPr/>
        </p:nvSpPr>
        <p:spPr>
          <a:xfrm>
            <a:off x="5526000" y="1557750"/>
            <a:ext cx="2628900" cy="2772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livenessProbe</a:t>
            </a:r>
            <a:endParaRPr b="1"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Indicates whether the container is running. </a:t>
            </a:r>
            <a:endParaRPr b="1" i="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pic>
        <p:nvPicPr>
          <p:cNvPr id="1149" name="Google Shape;1149;g19a70a73938_0_366"/>
          <p:cNvPicPr preferRelativeResize="0"/>
          <p:nvPr/>
        </p:nvPicPr>
        <p:blipFill>
          <a:blip r:embed="rId4">
            <a:alphaModFix/>
          </a:blip>
          <a:stretch>
            <a:fillRect/>
          </a:stretch>
        </p:blipFill>
        <p:spPr>
          <a:xfrm>
            <a:off x="3629125" y="2551650"/>
            <a:ext cx="785100" cy="785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g19a70a73938_0_376"/>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155" name="Google Shape;1155;g19a70a73938_0_37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56" name="Google Shape;1156;g19a70a73938_0_376"/>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create a </a:t>
            </a:r>
            <a:r>
              <a:rPr b="1" lang="en" sz="1700">
                <a:solidFill>
                  <a:srgbClr val="0000FF"/>
                </a:solidFill>
              </a:rPr>
              <a:t>volume that our cluster can consume</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157" name="Google Shape;1157;g19a70a73938_0_376"/>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StorageClass</a:t>
            </a:r>
            <a:endParaRPr b="1" sz="1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142824cfa6a_1_23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63" name="Google Shape;1163;g142824cfa6a_1_233"/>
          <p:cNvSpPr/>
          <p:nvPr/>
        </p:nvSpPr>
        <p:spPr>
          <a:xfrm>
            <a:off x="3365763" y="521450"/>
            <a:ext cx="20124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i="0" lang="en" sz="1900" u="none" cap="none" strike="noStrike">
                <a:solidFill>
                  <a:schemeClr val="dk1"/>
                </a:solidFill>
                <a:latin typeface="Arial"/>
                <a:ea typeface="Arial"/>
                <a:cs typeface="Arial"/>
                <a:sym typeface="Arial"/>
              </a:rPr>
              <a:t>StorageClass</a:t>
            </a:r>
            <a:endParaRPr b="1" i="0" sz="19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13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pic>
        <p:nvPicPr>
          <p:cNvPr id="1164" name="Google Shape;1164;g142824cfa6a_1_23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65" name="Google Shape;1165;g142824cfa6a_1_23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142824cfa6a_1_233"/>
          <p:cNvSpPr txBox="1"/>
          <p:nvPr/>
        </p:nvSpPr>
        <p:spPr>
          <a:xfrm>
            <a:off x="2478075" y="1583925"/>
            <a:ext cx="265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 kubectl get sc</a:t>
            </a:r>
            <a:endParaRPr b="0" i="0" sz="1400" u="none" cap="none" strike="noStrike">
              <a:solidFill>
                <a:srgbClr val="000000"/>
              </a:solidFill>
              <a:latin typeface="Arial"/>
              <a:ea typeface="Arial"/>
              <a:cs typeface="Arial"/>
              <a:sym typeface="Arial"/>
            </a:endParaRPr>
          </a:p>
        </p:txBody>
      </p:sp>
      <p:sp>
        <p:nvSpPr>
          <p:cNvPr id="1167" name="Google Shape;1167;g142824cfa6a_1_233"/>
          <p:cNvSpPr txBox="1"/>
          <p:nvPr/>
        </p:nvSpPr>
        <p:spPr>
          <a:xfrm>
            <a:off x="208625" y="216650"/>
            <a:ext cx="1757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 StorageClass provides a way for administrators to describe the "classes" of storage they offer. Different classes might map to quality-of-service levels, or to backup policies, or to arbitrary policies determined by the cluster administrators. Kubernetes itself is unopinionated about what classes represent. This concept is sometimes called "profiles" in other storage systems.</a:t>
            </a:r>
            <a:endParaRPr b="0" i="0" sz="800" u="none" cap="none" strike="noStrike">
              <a:solidFill>
                <a:srgbClr val="000000"/>
              </a:solidFill>
              <a:latin typeface="Arial"/>
              <a:ea typeface="Arial"/>
              <a:cs typeface="Arial"/>
              <a:sym typeface="Arial"/>
            </a:endParaRPr>
          </a:p>
        </p:txBody>
      </p:sp>
      <p:pic>
        <p:nvPicPr>
          <p:cNvPr id="1168" name="Google Shape;1168;g142824cfa6a_1_233"/>
          <p:cNvPicPr preferRelativeResize="0"/>
          <p:nvPr/>
        </p:nvPicPr>
        <p:blipFill rotWithShape="1">
          <a:blip r:embed="rId4">
            <a:alphaModFix/>
          </a:blip>
          <a:srcRect b="0" l="0" r="0" t="0"/>
          <a:stretch/>
        </p:blipFill>
        <p:spPr>
          <a:xfrm>
            <a:off x="4245604" y="1710983"/>
            <a:ext cx="2074551" cy="1875866"/>
          </a:xfrm>
          <a:prstGeom prst="rect">
            <a:avLst/>
          </a:prstGeom>
          <a:noFill/>
          <a:ln>
            <a:noFill/>
          </a:ln>
        </p:spPr>
      </p:pic>
      <p:sp>
        <p:nvSpPr>
          <p:cNvPr id="1169" name="Google Shape;1169;g142824cfa6a_1_233"/>
          <p:cNvSpPr txBox="1"/>
          <p:nvPr/>
        </p:nvSpPr>
        <p:spPr>
          <a:xfrm>
            <a:off x="6788475" y="1045313"/>
            <a:ext cx="21105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 Kubernetes StorageClass is a Kubernetes storage mechanism that lets you dynamically provision persistent volumes (PV) in a Kubernetes cluster. Kubernetes administrators define classes of storage, and then pods can dynamically request the specific type of storage they need.</a:t>
            </a:r>
            <a:endParaRPr b="0" i="0" sz="800" u="none" cap="none" strike="noStrike">
              <a:solidFill>
                <a:srgbClr val="000000"/>
              </a:solidFill>
              <a:latin typeface="Arial"/>
              <a:ea typeface="Arial"/>
              <a:cs typeface="Arial"/>
              <a:sym typeface="Arial"/>
            </a:endParaRPr>
          </a:p>
        </p:txBody>
      </p:sp>
      <p:sp>
        <p:nvSpPr>
          <p:cNvPr id="1170" name="Google Shape;1170;g142824cfa6a_1_233"/>
          <p:cNvSpPr txBox="1"/>
          <p:nvPr/>
        </p:nvSpPr>
        <p:spPr>
          <a:xfrm>
            <a:off x="120425" y="1878950"/>
            <a:ext cx="1933800" cy="213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Every StorageClass has the following fields:</a:t>
            </a:r>
            <a:endParaRPr b="0" i="0" sz="700" u="none" cap="none" strike="noStrike">
              <a:solidFill>
                <a:schemeClr val="dk1"/>
              </a:solidFill>
              <a:latin typeface="Arial"/>
              <a:ea typeface="Arial"/>
              <a:cs typeface="Arial"/>
              <a:sym typeface="Arial"/>
            </a:endParaRPr>
          </a:p>
          <a:p>
            <a:pPr indent="-273050" lvl="0" marL="457200" marR="0" rtl="0" algn="l">
              <a:lnSpc>
                <a:spcPct val="115000"/>
              </a:lnSpc>
              <a:spcBef>
                <a:spcPts val="1200"/>
              </a:spcBef>
              <a:spcAft>
                <a:spcPts val="0"/>
              </a:spcAft>
              <a:buClr>
                <a:schemeClr val="dk1"/>
              </a:buClr>
              <a:buSzPts val="700"/>
              <a:buFont typeface="Arial"/>
              <a:buChar char="●"/>
            </a:pPr>
            <a:r>
              <a:rPr b="0" i="0" lang="en" sz="700" u="none" cap="none" strike="noStrike">
                <a:solidFill>
                  <a:schemeClr val="dk1"/>
                </a:solidFill>
                <a:latin typeface="Courier New"/>
                <a:ea typeface="Courier New"/>
                <a:cs typeface="Courier New"/>
                <a:sym typeface="Courier New"/>
              </a:rPr>
              <a:t>Provisioner</a:t>
            </a:r>
            <a:r>
              <a:rPr b="0" i="0" lang="en" sz="700" u="none" cap="none" strike="noStrike">
                <a:solidFill>
                  <a:schemeClr val="dk1"/>
                </a:solidFill>
                <a:latin typeface="Arial"/>
                <a:ea typeface="Arial"/>
                <a:cs typeface="Arial"/>
                <a:sym typeface="Arial"/>
              </a:rPr>
              <a:t>—this is the plugin used to provision the storage volume</a:t>
            </a:r>
            <a:endParaRPr b="0" i="0" sz="700" u="none" cap="none" strike="noStrike">
              <a:solidFill>
                <a:schemeClr val="dk1"/>
              </a:solidFill>
              <a:latin typeface="Arial"/>
              <a:ea typeface="Arial"/>
              <a:cs typeface="Arial"/>
              <a:sym typeface="Arial"/>
            </a:endParaRPr>
          </a:p>
          <a:p>
            <a:pPr indent="-273050" lvl="0" marL="457200" marR="0" rtl="0" algn="l">
              <a:lnSpc>
                <a:spcPct val="115000"/>
              </a:lnSpc>
              <a:spcBef>
                <a:spcPts val="0"/>
              </a:spcBef>
              <a:spcAft>
                <a:spcPts val="0"/>
              </a:spcAft>
              <a:buClr>
                <a:schemeClr val="dk1"/>
              </a:buClr>
              <a:buSzPts val="700"/>
              <a:buFont typeface="Arial"/>
              <a:buChar char="●"/>
            </a:pPr>
            <a:r>
              <a:rPr b="0" i="0" lang="en" sz="700" u="none" cap="none" strike="noStrike">
                <a:solidFill>
                  <a:schemeClr val="dk1"/>
                </a:solidFill>
                <a:latin typeface="Courier New"/>
                <a:ea typeface="Courier New"/>
                <a:cs typeface="Courier New"/>
                <a:sym typeface="Courier New"/>
              </a:rPr>
              <a:t>Parameters</a:t>
            </a:r>
            <a:r>
              <a:rPr b="0" i="0" lang="en" sz="700" u="none" cap="none" strike="noStrike">
                <a:solidFill>
                  <a:schemeClr val="dk1"/>
                </a:solidFill>
                <a:latin typeface="Arial"/>
                <a:ea typeface="Arial"/>
                <a:cs typeface="Arial"/>
                <a:sym typeface="Arial"/>
              </a:rPr>
              <a:t>—indicate properties of the underlying storage system</a:t>
            </a:r>
            <a:endParaRPr b="0" i="0" sz="700" u="none" cap="none" strike="noStrike">
              <a:solidFill>
                <a:schemeClr val="dk1"/>
              </a:solidFill>
              <a:latin typeface="Arial"/>
              <a:ea typeface="Arial"/>
              <a:cs typeface="Arial"/>
              <a:sym typeface="Arial"/>
            </a:endParaRPr>
          </a:p>
          <a:p>
            <a:pPr indent="-273050" lvl="0" marL="457200" marR="0" rtl="0" algn="l">
              <a:lnSpc>
                <a:spcPct val="115000"/>
              </a:lnSpc>
              <a:spcBef>
                <a:spcPts val="0"/>
              </a:spcBef>
              <a:spcAft>
                <a:spcPts val="0"/>
              </a:spcAft>
              <a:buClr>
                <a:schemeClr val="dk1"/>
              </a:buClr>
              <a:buSzPts val="700"/>
              <a:buFont typeface="Arial"/>
              <a:buChar char="●"/>
            </a:pPr>
            <a:r>
              <a:rPr b="0" i="0" lang="en" sz="700" u="none" cap="none" strike="noStrike">
                <a:solidFill>
                  <a:schemeClr val="dk1"/>
                </a:solidFill>
                <a:latin typeface="Courier New"/>
                <a:ea typeface="Courier New"/>
                <a:cs typeface="Courier New"/>
                <a:sym typeface="Courier New"/>
              </a:rPr>
              <a:t>reclaimPolicy</a:t>
            </a:r>
            <a:r>
              <a:rPr b="0" i="0" lang="en" sz="700" u="none" cap="none" strike="noStrike">
                <a:solidFill>
                  <a:schemeClr val="dk1"/>
                </a:solidFill>
                <a:latin typeface="Arial"/>
                <a:ea typeface="Arial"/>
                <a:cs typeface="Arial"/>
                <a:sym typeface="Arial"/>
              </a:rPr>
              <a:t>—indicates under what conditions the storage is released by a pod and can be reclaimed for use by other pods</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171" name="Google Shape;1171;g142824cfa6a_1_233"/>
          <p:cNvSpPr txBox="1"/>
          <p:nvPr/>
        </p:nvSpPr>
        <p:spPr>
          <a:xfrm>
            <a:off x="2351075" y="2142450"/>
            <a:ext cx="16290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 storageclass is a Kubernetes object that stores information about creating a persistent volume for your pod. With a storageclass, you do not need to create a persistent volume separately before claiming it.</a:t>
            </a:r>
            <a:endParaRPr b="0" i="0" sz="1000" u="none" cap="none" strike="noStrike">
              <a:solidFill>
                <a:srgbClr val="000000"/>
              </a:solidFill>
              <a:latin typeface="Arial"/>
              <a:ea typeface="Arial"/>
              <a:cs typeface="Arial"/>
              <a:sym typeface="Arial"/>
            </a:endParaRPr>
          </a:p>
        </p:txBody>
      </p:sp>
      <p:sp>
        <p:nvSpPr>
          <p:cNvPr id="1172" name="Google Shape;1172;g142824cfa6a_1_233"/>
          <p:cNvSpPr txBox="1"/>
          <p:nvPr/>
        </p:nvSpPr>
        <p:spPr>
          <a:xfrm>
            <a:off x="6740325" y="2215025"/>
            <a:ext cx="17973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 StorageClass is a Kubernetes resource that enables dynamic storage provisioning. The administrator configures the StorageClass, which can then no longer be modified. First the StorageClass is created, then the PersistentVolumeClaim and finally the Pod. When a PVC is created, Kubernetes creates a PersistentVolume and binds it to the PVC automatically, depending on the VolumeBindingMode used in the StorageClass configuration. These three Kubernetes objects are required to check the test case of a StorageClass.</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g19a70a73938_0_383"/>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78" name="Google Shape;1178;g19a70a73938_0_383"/>
          <p:cNvSpPr/>
          <p:nvPr/>
        </p:nvSpPr>
        <p:spPr>
          <a:xfrm>
            <a:off x="2412375" y="618775"/>
            <a:ext cx="4629000" cy="803400"/>
          </a:xfrm>
          <a:prstGeom prst="flowChartAlternateProcess">
            <a:avLst/>
          </a:prstGeom>
          <a:solidFill>
            <a:srgbClr val="CFE2F3"/>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l">
              <a:lnSpc>
                <a:spcPct val="115000"/>
              </a:lnSpc>
              <a:spcBef>
                <a:spcPts val="2400"/>
              </a:spcBef>
              <a:spcAft>
                <a:spcPts val="0"/>
              </a:spcAft>
              <a:buClr>
                <a:schemeClr val="dk1"/>
              </a:buClr>
              <a:buSzPts val="1100"/>
              <a:buFont typeface="Arial"/>
              <a:buNone/>
            </a:pPr>
            <a:r>
              <a:rPr b="1" lang="en" sz="1500">
                <a:solidFill>
                  <a:schemeClr val="dk1"/>
                </a:solidFill>
              </a:rPr>
              <a:t>StorageClass</a:t>
            </a:r>
            <a:endParaRPr b="1" i="0" sz="15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chemeClr val="dk1"/>
              </a:buClr>
              <a:buSzPts val="1100"/>
              <a:buFont typeface="Arial"/>
              <a:buNone/>
            </a:pPr>
            <a:r>
              <a:t/>
            </a:r>
            <a:endParaRPr b="1" i="0" sz="900" u="none" cap="none" strike="noStrike">
              <a:solidFill>
                <a:schemeClr val="dk1"/>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1100"/>
              <a:buFont typeface="Arial"/>
              <a:buNone/>
            </a:pPr>
            <a:r>
              <a:t/>
            </a:r>
            <a:endParaRPr b="1" i="0" u="none" cap="none" strike="noStrike">
              <a:solidFill>
                <a:schemeClr val="dk1"/>
              </a:solidFill>
              <a:latin typeface="Times New Roman"/>
              <a:ea typeface="Times New Roman"/>
              <a:cs typeface="Times New Roman"/>
              <a:sym typeface="Times New Roman"/>
            </a:endParaRPr>
          </a:p>
        </p:txBody>
      </p:sp>
      <p:pic>
        <p:nvPicPr>
          <p:cNvPr id="1179" name="Google Shape;1179;g19a70a73938_0_38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80" name="Google Shape;1180;g19a70a73938_0_38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19a70a73938_0_383"/>
          <p:cNvSpPr/>
          <p:nvPr/>
        </p:nvSpPr>
        <p:spPr>
          <a:xfrm>
            <a:off x="2419200" y="2061800"/>
            <a:ext cx="4305600" cy="2772900"/>
          </a:xfrm>
          <a:prstGeom prst="can">
            <a:avLst>
              <a:gd fmla="val 25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ts val="1000"/>
              <a:buFont typeface="Arial"/>
              <a:buNone/>
            </a:pPr>
            <a:r>
              <a:rPr b="1" lang="en" sz="1000">
                <a:solidFill>
                  <a:schemeClr val="dk1"/>
                </a:solidFill>
              </a:rPr>
              <a:t>A StorageClass </a:t>
            </a:r>
            <a:r>
              <a:rPr lang="en" sz="1000">
                <a:solidFill>
                  <a:schemeClr val="dk1"/>
                </a:solidFill>
              </a:rPr>
              <a:t>is a Kubernetes object that stores information about creating a persistent volume for your pod. With a storageclass, you do not need to create a persistent volume separately before claiming it.</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15000"/>
              </a:lnSpc>
              <a:spcBef>
                <a:spcPts val="1800"/>
              </a:spcBef>
              <a:spcAft>
                <a:spcPts val="0"/>
              </a:spcAft>
              <a:buNone/>
            </a:pPr>
            <a:r>
              <a:t/>
            </a:r>
            <a:endParaRPr b="1" sz="1100">
              <a:solidFill>
                <a:schemeClr val="dk1"/>
              </a:solidFill>
            </a:endParaRPr>
          </a:p>
        </p:txBody>
      </p:sp>
      <p:sp>
        <p:nvSpPr>
          <p:cNvPr id="1182" name="Google Shape;1182;g19a70a73938_0_383"/>
          <p:cNvSpPr txBox="1"/>
          <p:nvPr/>
        </p:nvSpPr>
        <p:spPr>
          <a:xfrm>
            <a:off x="2895375" y="1422175"/>
            <a:ext cx="529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kubectl get </a:t>
            </a:r>
            <a:r>
              <a:rPr lang="en"/>
              <a:t>sc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g19a70a73938_0_395"/>
          <p:cNvSpPr txBox="1"/>
          <p:nvPr/>
        </p:nvSpPr>
        <p:spPr>
          <a:xfrm>
            <a:off x="47975" y="59950"/>
            <a:ext cx="819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200" u="none" cap="none" strike="noStrike">
                <a:solidFill>
                  <a:srgbClr val="000000"/>
                </a:solidFill>
                <a:latin typeface="Arial"/>
                <a:ea typeface="Arial"/>
                <a:cs typeface="Arial"/>
                <a:sym typeface="Arial"/>
              </a:rPr>
              <a:t>                         My Kubernetes (K8S) </a:t>
            </a:r>
            <a:r>
              <a:rPr b="0" i="0" lang="en" sz="1600" u="none" cap="none" strike="noStrike">
                <a:solidFill>
                  <a:srgbClr val="000000"/>
                </a:solidFill>
                <a:latin typeface="Arial"/>
                <a:ea typeface="Arial"/>
                <a:cs typeface="Arial"/>
                <a:sym typeface="Arial"/>
              </a:rPr>
              <a:t> </a:t>
            </a:r>
            <a:r>
              <a:rPr b="1" i="0" lang="en" sz="2300" u="none" cap="none" strike="noStrike">
                <a:solidFill>
                  <a:schemeClr val="dk1"/>
                </a:solidFill>
                <a:latin typeface="Arial"/>
                <a:ea typeface="Arial"/>
                <a:cs typeface="Arial"/>
                <a:sym typeface="Arial"/>
              </a:rPr>
              <a:t>Pocket Cards</a:t>
            </a:r>
            <a:endParaRPr b="1"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188" name="Google Shape;1188;g19a70a73938_0_39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sp>
        <p:nvSpPr>
          <p:cNvPr id="1189" name="Google Shape;1189;g19a70a73938_0_395"/>
          <p:cNvSpPr/>
          <p:nvPr/>
        </p:nvSpPr>
        <p:spPr>
          <a:xfrm>
            <a:off x="1173876" y="949875"/>
            <a:ext cx="6172956" cy="2413044"/>
          </a:xfrm>
          <a:prstGeom prst="cloud">
            <a:avLst/>
          </a:prstGeom>
          <a:solidFill>
            <a:srgbClr val="00FF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b="1" lang="en" sz="1700">
                <a:solidFill>
                  <a:schemeClr val="dk1"/>
                </a:solidFill>
              </a:rPr>
              <a:t>How do we  </a:t>
            </a:r>
            <a:r>
              <a:rPr b="1" lang="en" sz="1700">
                <a:solidFill>
                  <a:srgbClr val="0000FF"/>
                </a:solidFill>
              </a:rPr>
              <a:t>provision volume for an entire application</a:t>
            </a:r>
            <a:r>
              <a:rPr b="1" lang="en" sz="1700">
                <a:solidFill>
                  <a:schemeClr val="dk1"/>
                </a:solidFill>
              </a:rPr>
              <a:t>  </a:t>
            </a:r>
            <a:r>
              <a:rPr b="1" lang="en" sz="1700">
                <a:solidFill>
                  <a:srgbClr val="0000FF"/>
                </a:solidFill>
              </a:rPr>
              <a:t> </a:t>
            </a:r>
            <a:r>
              <a:rPr b="1" lang="en" sz="1700">
                <a:solidFill>
                  <a:schemeClr val="dk1"/>
                </a:solidFill>
              </a:rPr>
              <a:t>in K8S ?</a:t>
            </a:r>
            <a:endParaRPr sz="1200"/>
          </a:p>
        </p:txBody>
      </p:sp>
      <p:sp>
        <p:nvSpPr>
          <p:cNvPr id="1190" name="Google Shape;1190;g19a70a73938_0_395"/>
          <p:cNvSpPr/>
          <p:nvPr/>
        </p:nvSpPr>
        <p:spPr>
          <a:xfrm>
            <a:off x="2710150" y="3697575"/>
            <a:ext cx="3302700" cy="1312800"/>
          </a:xfrm>
          <a:prstGeom prst="pie">
            <a:avLst>
              <a:gd fmla="val 0" name="adj1"/>
              <a:gd fmla="val 16200000" name="adj2"/>
            </a:avLst>
          </a:prstGeom>
          <a:solidFill>
            <a:schemeClr val="lt2"/>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Hello guys welcome to K8S </a:t>
            </a:r>
            <a:r>
              <a:rPr b="1" lang="en" sz="1500">
                <a:solidFill>
                  <a:schemeClr val="dk1"/>
                </a:solidFill>
              </a:rPr>
              <a:t>PersistantVolume</a:t>
            </a:r>
            <a:endParaRPr b="1"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